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88" r:id="rId1"/>
  </p:sldMasterIdLst>
  <p:notesMasterIdLst>
    <p:notesMasterId r:id="rId13"/>
  </p:notesMasterIdLst>
  <p:sldIdLst>
    <p:sldId id="275" r:id="rId2"/>
    <p:sldId id="261" r:id="rId3"/>
    <p:sldId id="267" r:id="rId4"/>
    <p:sldId id="282" r:id="rId5"/>
    <p:sldId id="256" r:id="rId6"/>
    <p:sldId id="259" r:id="rId7"/>
    <p:sldId id="284" r:id="rId8"/>
    <p:sldId id="260" r:id="rId9"/>
    <p:sldId id="285" r:id="rId10"/>
    <p:sldId id="273" r:id="rId11"/>
    <p:sldId id="274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Ia" initials="I" lastIdx="1" clrIdx="0">
    <p:extLst>
      <p:ext uri="{19B8F6BF-5375-455C-9EA6-DF929625EA0E}">
        <p15:presenceInfo xmlns:p15="http://schemas.microsoft.com/office/powerpoint/2012/main" userId="Il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65" autoAdjust="0"/>
    <p:restoredTop sz="97338" autoAdjust="0"/>
  </p:normalViewPr>
  <p:slideViewPr>
    <p:cSldViewPr snapToGrid="0">
      <p:cViewPr>
        <p:scale>
          <a:sx n="100" d="100"/>
          <a:sy n="100" d="100"/>
        </p:scale>
        <p:origin x="1008" y="34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2548C-EAA0-4F98-90B8-F588E14A775F}" type="datetimeFigureOut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EE32AA-D285-4475-A712-967CA9C5AE2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7426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6374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94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6308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5254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</a:t>
            </a:r>
            <a:r>
              <a:rPr lang="en-US" baseline="0" dirty="0"/>
              <a:t> </a:t>
            </a:r>
            <a:r>
              <a:rPr lang="ru-RU" baseline="0" dirty="0"/>
              <a:t>убрать из банка М </a:t>
            </a:r>
            <a:r>
              <a:rPr lang="en-US" baseline="0" dirty="0"/>
              <a:t>R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424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30-10-60 ДСК</a:t>
            </a:r>
            <a:endParaRPr lang="ru-RU" sz="1800" b="1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56042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30-10-60 ДСК</a:t>
            </a:r>
            <a:endParaRPr lang="ru-RU" sz="1800" b="1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97797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33103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Спасибо</a:t>
            </a:r>
            <a:r>
              <a:rPr lang="ru-RU" baseline="0" dirty="0"/>
              <a:t> за внимание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5680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C3C40-C23C-4741-A600-5B99CA51CC6A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8198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0FA6-A07B-4671-B280-AF019BE3E935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999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9956-0F8A-4303-AD13-D82C2F3EB061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2696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36522"/>
            <a:ext cx="9144000" cy="826863"/>
          </a:xfrm>
        </p:spPr>
        <p:txBody>
          <a:bodyPr>
            <a:normAutofit/>
          </a:bodyPr>
          <a:lstStyle>
            <a:lvl1pPr algn="ctr">
              <a:defRPr sz="24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8" y="1118507"/>
            <a:ext cx="9127671" cy="5237843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8641B-D866-4AED-9BCD-A8CEF1A297A1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600" y="6467701"/>
            <a:ext cx="2057400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</a:defRPr>
            </a:lvl1pPr>
          </a:lstStyle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27BAA5E-164F-45A3-897B-BD561E9B8A39}"/>
              </a:ext>
            </a:extLst>
          </p:cNvPr>
          <p:cNvSpPr/>
          <p:nvPr userDrawn="1"/>
        </p:nvSpPr>
        <p:spPr>
          <a:xfrm>
            <a:off x="-138793" y="136524"/>
            <a:ext cx="9544050" cy="8268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49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3169D-25FC-4CCC-9835-A712E07C2AB4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627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86BF5-D1EA-43A3-AE1C-E5A43B039450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82383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08361-EC6C-46B1-AC80-C22A1550886E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1597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381EF-20A4-477C-90BC-CBE76C27463B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4864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1B70-E847-4ED8-B1CC-11C2CD43FC6E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50460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C54BD-0EB7-4E97-8C66-53E07DF2557A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0097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7B037-1989-4FF7-BD58-95622BADFCB1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4835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D7BE2-7632-410E-B636-211B737EA5E5}" type="datetime1">
              <a:rPr lang="ru-RU" smtClean="0"/>
              <a:pPr/>
              <a:t>18.04.2021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1659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ogroup.com/portfolio/hsc-chemistry/?r=2" TargetMode="External"/><Relationship Id="rId4" Type="http://schemas.openxmlformats.org/officeDocument/2006/relationships/hyperlink" Target="https://webbook.nist.gov/chemistry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Relationship Id="rId9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10" Type="http://schemas.openxmlformats.org/officeDocument/2006/relationships/image" Target="../media/image37.svg"/><Relationship Id="rId4" Type="http://schemas.openxmlformats.org/officeDocument/2006/relationships/image" Target="../media/image31.svg"/><Relationship Id="rId9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2">
            <a:extLst>
              <a:ext uri="{FF2B5EF4-FFF2-40B4-BE49-F238E27FC236}">
                <a16:creationId xmlns:a16="http://schemas.microsoft.com/office/drawing/2014/main" id="{08333B1C-2DE8-4FB8-9D07-2039CCB10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6825" y="4724400"/>
            <a:ext cx="3455988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студент 2-го курса</a:t>
            </a:r>
          </a:p>
          <a:p>
            <a:pPr algn="r"/>
            <a:r>
              <a:rPr lang="ru-RU" sz="2000" b="1" u="sng" dirty="0">
                <a:latin typeface="Times New Roman" pitchFamily="18" charset="0"/>
                <a:cs typeface="Times New Roman" pitchFamily="18" charset="0"/>
              </a:rPr>
              <a:t>Крайнов </a:t>
            </a:r>
            <a:r>
              <a:rPr lang="ru-RU" sz="2000" b="1" u="sng" dirty="0" err="1">
                <a:latin typeface="Times New Roman" pitchFamily="18" charset="0"/>
                <a:cs typeface="Times New Roman" pitchFamily="18" charset="0"/>
              </a:rPr>
              <a:t>И.О</a:t>
            </a:r>
            <a:r>
              <a:rPr lang="ru-RU" sz="2000" b="1" u="sng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r"/>
            <a:endParaRPr lang="ru-RU" sz="2000" dirty="0">
              <a:latin typeface="Times New Roman" pitchFamily="18" charset="0"/>
              <a:cs typeface="Times New Roman" pitchFamily="18" charset="0"/>
            </a:endParaRPr>
          </a:p>
          <a:p>
            <a:pPr algn="r"/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Научные консультанты:</a:t>
            </a:r>
          </a:p>
          <a:p>
            <a:pPr algn="r"/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д.х.н. </a:t>
            </a:r>
            <a:r>
              <a:rPr lang="ru-RU" sz="2000" dirty="0" err="1">
                <a:latin typeface="Times New Roman" pitchFamily="18" charset="0"/>
                <a:cs typeface="Times New Roman" pitchFamily="18" charset="0"/>
              </a:rPr>
              <a:t>Кутьин</a:t>
            </a: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>
                <a:latin typeface="Times New Roman" pitchFamily="18" charset="0"/>
                <a:cs typeface="Times New Roman" pitchFamily="18" charset="0"/>
              </a:rPr>
              <a:t>А.М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  <a:p>
            <a:pPr algn="r"/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к.х.н. </a:t>
            </a:r>
            <a:r>
              <a:rPr lang="ru-RU" sz="2000" dirty="0" err="1">
                <a:latin typeface="Times New Roman" pitchFamily="18" charset="0"/>
                <a:cs typeface="Times New Roman" pitchFamily="18" charset="0"/>
              </a:rPr>
              <a:t>Плехович</a:t>
            </a: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>
                <a:latin typeface="Times New Roman" pitchFamily="18" charset="0"/>
                <a:cs typeface="Times New Roman" pitchFamily="18" charset="0"/>
              </a:rPr>
              <a:t>А.Д</a:t>
            </a: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4024E97-49A0-4E51-A0B3-370F800E9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700" y="3080491"/>
            <a:ext cx="91440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Термодинамическое моделирование химических и фазовых превращений в стеклообразующей системе </a:t>
            </a:r>
            <a:r>
              <a:rPr kumimoji="0" lang="ru-RU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Ge-Ga-Se</a:t>
            </a:r>
            <a:endParaRPr kumimoji="0" lang="ru-RU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2" descr="http://www.unn.ru/images/header_summer.jpg">
            <a:extLst>
              <a:ext uri="{FF2B5EF4-FFF2-40B4-BE49-F238E27FC236}">
                <a16:creationId xmlns:a16="http://schemas.microsoft.com/office/drawing/2014/main" id="{BE687E47-C4A4-4B49-898D-8FFAF0448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1828"/>
            <a:ext cx="9144000" cy="1280948"/>
          </a:xfrm>
          <a:prstGeom prst="rect">
            <a:avLst/>
          </a:prstGeom>
          <a:noFill/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54F43B98-A9BA-49D8-9CC0-4B186B101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2700" y="1268760"/>
            <a:ext cx="9156700" cy="13681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BE1D65F-3F05-4762-95B0-6C8038195B0F}"/>
              </a:ext>
            </a:extLst>
          </p:cNvPr>
          <p:cNvSpPr/>
          <p:nvPr/>
        </p:nvSpPr>
        <p:spPr>
          <a:xfrm>
            <a:off x="3779912" y="1412776"/>
            <a:ext cx="51845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b="1" kern="0" dirty="0">
                <a:latin typeface="Times New Roman" pitchFamily="18" charset="0"/>
                <a:cs typeface="Times New Roman" pitchFamily="18" charset="0"/>
              </a:rPr>
              <a:t>Институт химии высокочистых веществ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b="1" kern="0" dirty="0">
                <a:latin typeface="Times New Roman" pitchFamily="18" charset="0"/>
                <a:cs typeface="Times New Roman" pitchFamily="18" charset="0"/>
              </a:rPr>
              <a:t>им. Г.Г.Девятых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b="1" kern="0" dirty="0">
                <a:latin typeface="Times New Roman" pitchFamily="18" charset="0"/>
                <a:cs typeface="Times New Roman" pitchFamily="18" charset="0"/>
              </a:rPr>
              <a:t>Российской академии наук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7AD824-3941-4F09-9309-2BECE1F1E8E6}"/>
              </a:ext>
            </a:extLst>
          </p:cNvPr>
          <p:cNvSpPr txBox="1"/>
          <p:nvPr/>
        </p:nvSpPr>
        <p:spPr>
          <a:xfrm>
            <a:off x="3347864" y="6381328"/>
            <a:ext cx="3096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/>
              <a:t>Нижний Новгород – 2021 </a:t>
            </a:r>
          </a:p>
        </p:txBody>
      </p:sp>
    </p:spTree>
    <p:extLst>
      <p:ext uri="{BB962C8B-B14F-4D97-AF65-F5344CB8AC3E}">
        <p14:creationId xmlns:p14="http://schemas.microsoft.com/office/powerpoint/2010/main" val="1339301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4B3D23-5310-4A6F-8BAC-53EC5DED6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A64B944-A78D-44D4-B123-B1A6655D7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28" y="1118507"/>
            <a:ext cx="8737147" cy="52378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	В ходе термодинамического исследования кристаллизационной устойчивости халькогенидных стёкол </a:t>
            </a:r>
            <a:r>
              <a:rPr lang="ru-RU" sz="2400" dirty="0" err="1"/>
              <a:t>GexGaySez</a:t>
            </a:r>
            <a:r>
              <a:rPr lang="ru-RU" sz="2400" dirty="0"/>
              <a:t> методом минимизации энергии Гиббса:</a:t>
            </a:r>
          </a:p>
          <a:p>
            <a:pPr marL="0" indent="0">
              <a:buNone/>
            </a:pPr>
            <a:endParaRPr lang="ru-RU" sz="2400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ru-RU" sz="2000" dirty="0"/>
              <a:t>с позиции ассоциированных растворов проведено моделирование расплава и раствора твёрдых компонентов, определен температурный интервал плавления и стеклования</a:t>
            </a:r>
          </a:p>
          <a:p>
            <a:pPr marL="457200" lvl="1" indent="0">
              <a:buNone/>
            </a:pPr>
            <a:endParaRPr lang="ru-RU" sz="2000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ru-RU" sz="2000" dirty="0"/>
              <a:t>путём сопоставления химических потенциалов кристаллических компонентов и экстраполированных в область </a:t>
            </a:r>
            <a:r>
              <a:rPr lang="ru-RU" sz="2000" dirty="0" err="1"/>
              <a:t>переохлаждённогорасплава</a:t>
            </a:r>
            <a:r>
              <a:rPr lang="ru-RU" sz="2000" dirty="0"/>
              <a:t> предсказана кристаллизация в зависимости от состава стёкол.</a:t>
            </a:r>
          </a:p>
          <a:p>
            <a:pPr marL="457200" lvl="1" indent="0">
              <a:buNone/>
            </a:pPr>
            <a:endParaRPr lang="ru-RU" sz="2000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ru-RU" sz="2000" dirty="0"/>
              <a:t>Проведена интерпретация кривых ДСК изученных составов стекол</a:t>
            </a:r>
          </a:p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03C2823-ECF7-4DEF-8B68-D6722E2BF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030902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114066"/>
            <a:ext cx="914400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/>
              <a:t>Спасибо за внимание!</a:t>
            </a:r>
          </a:p>
          <a:p>
            <a:pPr algn="ctr"/>
            <a:endParaRPr lang="ru-RU" sz="3200" dirty="0"/>
          </a:p>
          <a:p>
            <a:pPr algn="ctr"/>
            <a:r>
              <a:rPr lang="ru-RU" sz="3200" dirty="0"/>
              <a:t>Термический анализ выполнен в лаборатории </a:t>
            </a:r>
            <a:r>
              <a:rPr lang="ru-RU" sz="3200" dirty="0" err="1"/>
              <a:t>ТВСиРСВ</a:t>
            </a:r>
            <a:r>
              <a:rPr lang="ru-RU" sz="3200" dirty="0"/>
              <a:t> ИХВВ РАН</a:t>
            </a:r>
          </a:p>
          <a:p>
            <a:pPr algn="ctr"/>
            <a:r>
              <a:rPr lang="ru-RU" sz="3200" dirty="0"/>
              <a:t>Образцы стекол представлены лаб. ВБС</a:t>
            </a:r>
          </a:p>
          <a:p>
            <a:pPr algn="ctr"/>
            <a:endParaRPr lang="ru-RU" sz="6000" dirty="0"/>
          </a:p>
          <a:p>
            <a:pPr algn="ctr"/>
            <a:endParaRPr lang="ru-RU" sz="60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62C2B69-C2B5-4835-9CC1-9A4E76B54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3807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s://avatars.mds.yandex.net/get-zen_doc/1856956/pub_5d6fc00f1ee34f00ad096c5c_5d6fc01595aa9f00acf01682/scale_120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940" y="2308409"/>
            <a:ext cx="2769288" cy="18461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sc01.alicdn.com/kf/HTB1Ty6mIpXXXXa9XpXX760XFXXXt/200244385/HTB1Ty6mIpXXXXa9XpXX760XFXXX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1531" y="2308408"/>
            <a:ext cx="2797263" cy="18461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i.ytimg.com/vi/iwEEJO7QK7w/maxresdefault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85" r="32442"/>
          <a:stretch/>
        </p:blipFill>
        <p:spPr bwMode="auto">
          <a:xfrm>
            <a:off x="140166" y="4192103"/>
            <a:ext cx="2134687" cy="25293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simax-shop.ru/upload/medialibrary/aab/2323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166" y="2308408"/>
            <a:ext cx="2461604" cy="18462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5" t="6939" r="8774" b="8758"/>
          <a:stretch/>
        </p:blipFill>
        <p:spPr>
          <a:xfrm>
            <a:off x="3454442" y="4208516"/>
            <a:ext cx="4931257" cy="25200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5" name="Прямая со стрелкой 4"/>
          <p:cNvCxnSpPr>
            <a:cxnSpLocks/>
          </p:cNvCxnSpPr>
          <p:nvPr/>
        </p:nvCxnSpPr>
        <p:spPr>
          <a:xfrm>
            <a:off x="2407031" y="5456789"/>
            <a:ext cx="922503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6192612A-9B48-4BC0-A715-E74A8AFE0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ВСТУПЛЕНИЕ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380DFBBE-C183-416F-A343-359817472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ea typeface="Calibri" pitchFamily="34" charset="0"/>
                <a:cs typeface="Calibri" pitchFamily="34" charset="0"/>
              </a:rPr>
              <a:t>	</a:t>
            </a:r>
            <a:r>
              <a:rPr lang="ru-RU" sz="2400" b="1" dirty="0">
                <a:solidFill>
                  <a:srgbClr val="000000"/>
                </a:solidFill>
                <a:ea typeface="Calibri" pitchFamily="34" charset="0"/>
                <a:cs typeface="Calibri" pitchFamily="34" charset="0"/>
              </a:rPr>
              <a:t>ЦЕЛЬ РАБОТЫ: </a:t>
            </a:r>
            <a:r>
              <a:rPr lang="ru-RU" sz="2400" dirty="0">
                <a:solidFill>
                  <a:srgbClr val="000000"/>
                </a:solidFill>
                <a:ea typeface="Calibri" pitchFamily="34" charset="0"/>
                <a:cs typeface="Calibri" pitchFamily="34" charset="0"/>
              </a:rPr>
              <a:t>М</a:t>
            </a:r>
            <a:r>
              <a:rPr kumimoji="0" 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itchFamily="34" charset="0"/>
                <a:cs typeface="Calibri" pitchFamily="34" charset="0"/>
              </a:rPr>
              <a:t>етодом минимизации энергии Гиббса</a:t>
            </a:r>
            <a:r>
              <a:rPr kumimoji="0" lang="ru-RU" sz="24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ea typeface="Calibri" pitchFamily="34" charset="0"/>
                <a:cs typeface="Calibri" pitchFamily="34" charset="0"/>
              </a:rPr>
              <a:t> </a:t>
            </a:r>
            <a:r>
              <a:rPr kumimoji="0" 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itchFamily="34" charset="0"/>
                <a:cs typeface="Calibri" pitchFamily="34" charset="0"/>
              </a:rPr>
              <a:t>определить температурные режимы синтеза и состав возможных кристаллических фаз в стеклообразующей системе </a:t>
            </a:r>
            <a:r>
              <a:rPr kumimoji="0" lang="ru-RU" sz="24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ea typeface="Calibri" pitchFamily="34" charset="0"/>
                <a:cs typeface="Calibri" pitchFamily="34" charset="0"/>
              </a:rPr>
              <a:t>Ge-Ga-Se</a:t>
            </a:r>
            <a:r>
              <a:rPr lang="ru-RU" sz="2400" b="1" dirty="0"/>
              <a:t> 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F63731-B63A-4456-BCF3-549B23B5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4028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BCD4BBC-E89B-4827-80B2-04BA7814016F}"/>
              </a:ext>
            </a:extLst>
          </p:cNvPr>
          <p:cNvSpPr txBox="1"/>
          <p:nvPr/>
        </p:nvSpPr>
        <p:spPr>
          <a:xfrm>
            <a:off x="4728519" y="1671632"/>
            <a:ext cx="44154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2000" dirty="0">
                <a:cs typeface="Times New Roman" panose="02020603050405020304" pitchFamily="18" charset="0"/>
              </a:rPr>
              <a:t>Два </a:t>
            </a:r>
            <a:r>
              <a:rPr lang="ru-RU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раствора: </a:t>
            </a:r>
          </a:p>
          <a:p>
            <a:pPr marL="342900" indent="-342900"/>
            <a:r>
              <a:rPr lang="ru-RU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из кристаллических компонентов</a:t>
            </a:r>
          </a:p>
          <a:p>
            <a:pPr marL="342900" indent="-342900"/>
            <a:r>
              <a:rPr lang="ru-RU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из жидких</a:t>
            </a:r>
            <a:endParaRPr lang="ru-RU" sz="2000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E7A56D62-F2D6-4FA9-8562-24C32106A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dirty="0"/>
              <a:t>ТЕОРЕТИЧЕСКАЯ ЧАСТЬ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F070C9E-3A09-4349-9B21-5CDD6176B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B4B3A4-5586-40D7-83BC-00768F72EFDA}"/>
              </a:ext>
            </a:extLst>
          </p:cNvPr>
          <p:cNvSpPr txBox="1"/>
          <p:nvPr/>
        </p:nvSpPr>
        <p:spPr>
          <a:xfrm>
            <a:off x="152400" y="1065050"/>
            <a:ext cx="44154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Общий вид калькулятора </a:t>
            </a:r>
          </a:p>
          <a:p>
            <a:r>
              <a:rPr lang="en-US" dirty="0"/>
              <a:t>Chemical Thermodynamics Calculator  </a:t>
            </a:r>
            <a:br>
              <a:rPr lang="ru-RU" dirty="0"/>
            </a:br>
            <a:r>
              <a:rPr lang="en-US" dirty="0"/>
              <a:t>(</a:t>
            </a:r>
            <a:r>
              <a:rPr lang="ru-RU" dirty="0"/>
              <a:t>автор </a:t>
            </a:r>
            <a:r>
              <a:rPr lang="ru-RU" b="1" dirty="0" err="1"/>
              <a:t>КУТЬИН</a:t>
            </a:r>
            <a:r>
              <a:rPr lang="ru-RU" b="1" dirty="0"/>
              <a:t> </a:t>
            </a:r>
            <a:r>
              <a:rPr lang="ru-RU" b="1" dirty="0" err="1"/>
              <a:t>А.М</a:t>
            </a:r>
            <a:r>
              <a:rPr lang="ru-RU" b="1" dirty="0"/>
              <a:t>.</a:t>
            </a:r>
            <a:r>
              <a:rPr lang="ru-RU" dirty="0"/>
              <a:t>):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4B793B-04A2-431B-A3F8-EFAC14F72D0D}"/>
              </a:ext>
            </a:extLst>
          </p:cNvPr>
          <p:cNvSpPr txBox="1"/>
          <p:nvPr/>
        </p:nvSpPr>
        <p:spPr>
          <a:xfrm>
            <a:off x="4728519" y="2766404"/>
            <a:ext cx="44154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2. </a:t>
            </a:r>
            <a:r>
              <a:rPr lang="ru-RU" sz="2000" dirty="0">
                <a:cs typeface="Times New Roman" panose="02020603050405020304" pitchFamily="18" charset="0"/>
              </a:rPr>
              <a:t>Жидкий раствор;</a:t>
            </a:r>
            <a:endParaRPr lang="ru-RU" sz="2000" dirty="0"/>
          </a:p>
          <a:p>
            <a:r>
              <a:rPr lang="ru-RU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Отдельные кристаллические компоненты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304A50-9376-4BDB-8461-7864B4BEF68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399" y="2014261"/>
            <a:ext cx="4419600" cy="29349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9D448E-A0B9-4411-B450-7D6E28A41C10}"/>
              </a:ext>
            </a:extLst>
          </p:cNvPr>
          <p:cNvSpPr txBox="1"/>
          <p:nvPr/>
        </p:nvSpPr>
        <p:spPr>
          <a:xfrm>
            <a:off x="4728519" y="4056706"/>
            <a:ext cx="44154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3. </a:t>
            </a:r>
            <a:r>
              <a:rPr lang="ru-RU" sz="2000" dirty="0">
                <a:cs typeface="Times New Roman" panose="02020603050405020304" pitchFamily="18" charset="0"/>
              </a:rPr>
              <a:t>Жидкий раствор;</a:t>
            </a:r>
            <a:endParaRPr lang="ru-RU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твердые компоненты исключены</a:t>
            </a:r>
            <a:endParaRPr lang="ru-RU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AE04BA-986C-45AB-8D2A-B3A5D9034034}"/>
              </a:ext>
            </a:extLst>
          </p:cNvPr>
          <p:cNvSpPr txBox="1"/>
          <p:nvPr/>
        </p:nvSpPr>
        <p:spPr>
          <a:xfrm>
            <a:off x="152399" y="5255687"/>
            <a:ext cx="89916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	Список источников:</a:t>
            </a:r>
          </a:p>
          <a:p>
            <a:r>
              <a:rPr lang="en-US" sz="1400" dirty="0"/>
              <a:t>[1]	</a:t>
            </a:r>
            <a:r>
              <a:rPr lang="en-US" sz="1400" i="1" dirty="0"/>
              <a:t>M. </a:t>
            </a:r>
            <a:r>
              <a:rPr lang="en-US" sz="1400" i="1" dirty="0" err="1"/>
              <a:t>Binnewies</a:t>
            </a:r>
            <a:r>
              <a:rPr lang="en-US" sz="1400" i="1" dirty="0"/>
              <a:t> </a:t>
            </a:r>
            <a:r>
              <a:rPr lang="en-US" sz="1400" dirty="0"/>
              <a:t>Thermochemical Data of </a:t>
            </a:r>
            <a:r>
              <a:rPr lang="en-US" sz="1400" dirty="0" err="1"/>
              <a:t>Elementsand</a:t>
            </a:r>
            <a:r>
              <a:rPr lang="en-US" sz="1400" dirty="0"/>
              <a:t> Compounds/ M. </a:t>
            </a:r>
            <a:r>
              <a:rPr lang="en-US" sz="1400" dirty="0" err="1"/>
              <a:t>Binnewies</a:t>
            </a:r>
            <a:r>
              <a:rPr lang="en-US" sz="1400" dirty="0"/>
              <a:t>, E. Mike. – Wiley</a:t>
            </a:r>
            <a:r>
              <a:rPr lang="ru-RU" sz="1400" dirty="0"/>
              <a:t>-</a:t>
            </a:r>
            <a:r>
              <a:rPr lang="en-US" sz="1400" dirty="0" err="1"/>
              <a:t>VCH</a:t>
            </a:r>
            <a:r>
              <a:rPr lang="en-US" sz="1400" dirty="0"/>
              <a:t> Verlag GmbH, Weinheim, 2002. - ISBN 3-527-30524</a:t>
            </a:r>
          </a:p>
          <a:p>
            <a:r>
              <a:rPr lang="en-US" sz="1400" dirty="0"/>
              <a:t>[2]	</a:t>
            </a:r>
            <a:r>
              <a:rPr lang="en-US" sz="1400" i="1" dirty="0"/>
              <a:t>NIST Chemistry </a:t>
            </a:r>
            <a:r>
              <a:rPr lang="en-US" sz="1400" i="1" dirty="0" err="1"/>
              <a:t>WebBook</a:t>
            </a:r>
            <a:r>
              <a:rPr lang="en-US" sz="1400" dirty="0"/>
              <a:t>: </a:t>
            </a:r>
            <a:r>
              <a:rPr lang="ru-RU" sz="1400" dirty="0"/>
              <a:t>термодинамическая база данных. </a:t>
            </a:r>
            <a:r>
              <a:rPr lang="en-US" sz="1400" dirty="0"/>
              <a:t>U.S. Secretary of Commerce on behalf of the United States of America, 2018. - URL: </a:t>
            </a:r>
            <a:r>
              <a:rPr lang="en-US" sz="1400" dirty="0">
                <a:hlinkClick r:id="rId4"/>
              </a:rPr>
              <a:t>https://webbook.nist.gov/chemistry/</a:t>
            </a:r>
            <a:r>
              <a:rPr lang="en-US" sz="1400" dirty="0"/>
              <a:t>.</a:t>
            </a:r>
            <a:r>
              <a:rPr lang="ru-RU" sz="1400" dirty="0"/>
              <a:t> </a:t>
            </a:r>
            <a:r>
              <a:rPr lang="en-US" sz="1400" dirty="0"/>
              <a:t> - DOI: https://doi.org/10.18434/T4D303 </a:t>
            </a:r>
          </a:p>
          <a:p>
            <a:r>
              <a:rPr lang="en-US" sz="1400" dirty="0"/>
              <a:t>[3]	</a:t>
            </a:r>
            <a:r>
              <a:rPr lang="ru-RU" sz="1400" i="1" dirty="0"/>
              <a:t>База данных </a:t>
            </a:r>
            <a:r>
              <a:rPr lang="en-US" sz="1400" i="1" dirty="0" err="1"/>
              <a:t>Outotech</a:t>
            </a:r>
            <a:r>
              <a:rPr lang="en-US" sz="1400" dirty="0"/>
              <a:t>. URL: </a:t>
            </a:r>
            <a:r>
              <a:rPr lang="en-US" sz="1400" dirty="0">
                <a:hlinkClick r:id="rId5"/>
              </a:rPr>
              <a:t>https://www.mogroup.com/portfolio/hsc-chemistry/?r=2</a:t>
            </a:r>
            <a:r>
              <a:rPr lang="en-US" sz="1400" dirty="0"/>
              <a:t>.</a:t>
            </a:r>
            <a:r>
              <a:rPr lang="ru-RU" sz="1400" dirty="0"/>
              <a:t> </a:t>
            </a:r>
            <a:endParaRPr lang="en-US" sz="1400" dirty="0"/>
          </a:p>
          <a:p>
            <a:endParaRPr lang="ru-RU" sz="1400" dirty="0"/>
          </a:p>
          <a:p>
            <a:endParaRPr lang="ru-RU" sz="1400" dirty="0"/>
          </a:p>
          <a:p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491899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Фазовые диаграммы систем </a:t>
            </a:r>
            <a:r>
              <a:rPr lang="en-US" dirty="0"/>
              <a:t>Ge-Se, Ge-Ga, Ga-Se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35784E6-2AAF-4BC9-B30E-CA63A90B6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43" y="1085331"/>
            <a:ext cx="4055540" cy="27990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0750C36-A92D-46F8-A006-BC7D5E6B9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819" y="1085331"/>
            <a:ext cx="3664687" cy="27990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CA5C081-A510-4AE1-B9DD-B2685B5EB6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1049" y="4044355"/>
            <a:ext cx="3481902" cy="26771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C702A2-388A-427F-8678-13C9718FB845}"/>
              </a:ext>
            </a:extLst>
          </p:cNvPr>
          <p:cNvSpPr txBox="1"/>
          <p:nvPr/>
        </p:nvSpPr>
        <p:spPr>
          <a:xfrm>
            <a:off x="119643" y="3884400"/>
            <a:ext cx="97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Ga-Se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E57E99-3FCE-4E36-979B-72E56BF03587}"/>
              </a:ext>
            </a:extLst>
          </p:cNvPr>
          <p:cNvSpPr txBox="1"/>
          <p:nvPr/>
        </p:nvSpPr>
        <p:spPr>
          <a:xfrm>
            <a:off x="7816970" y="3889009"/>
            <a:ext cx="97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Ge-Se</a:t>
            </a: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925466-3ED0-4407-9606-E5A4BB7C5145}"/>
              </a:ext>
            </a:extLst>
          </p:cNvPr>
          <p:cNvSpPr txBox="1"/>
          <p:nvPr/>
        </p:nvSpPr>
        <p:spPr>
          <a:xfrm>
            <a:off x="4175182" y="3702039"/>
            <a:ext cx="97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Ga-Se</a:t>
            </a:r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EC1482-C7CC-4C1B-AC9B-F83928C2AA6B}"/>
              </a:ext>
            </a:extLst>
          </p:cNvPr>
          <p:cNvSpPr txBox="1"/>
          <p:nvPr/>
        </p:nvSpPr>
        <p:spPr>
          <a:xfrm>
            <a:off x="119643" y="4318811"/>
            <a:ext cx="9751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</a:t>
            </a:r>
          </a:p>
          <a:p>
            <a:r>
              <a:rPr lang="en-US" dirty="0" err="1"/>
              <a:t>GaSe</a:t>
            </a:r>
            <a:endParaRPr lang="en-US" dirty="0"/>
          </a:p>
          <a:p>
            <a:r>
              <a:rPr lang="en-US" dirty="0"/>
              <a:t>Ga2Se3</a:t>
            </a:r>
          </a:p>
          <a:p>
            <a:r>
              <a:rPr lang="en-US" dirty="0"/>
              <a:t>Se</a:t>
            </a:r>
            <a:endParaRPr lang="ru-R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06E7840-9DBE-4672-A2BB-C6CB0F2CA436}"/>
              </a:ext>
            </a:extLst>
          </p:cNvPr>
          <p:cNvSpPr txBox="1"/>
          <p:nvPr/>
        </p:nvSpPr>
        <p:spPr>
          <a:xfrm>
            <a:off x="7816969" y="4318811"/>
            <a:ext cx="9751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</a:t>
            </a:r>
          </a:p>
          <a:p>
            <a:r>
              <a:rPr lang="en-US" dirty="0" err="1"/>
              <a:t>GeSe</a:t>
            </a:r>
            <a:endParaRPr lang="en-US" dirty="0"/>
          </a:p>
          <a:p>
            <a:r>
              <a:rPr lang="en-US" dirty="0"/>
              <a:t>GeSe2</a:t>
            </a:r>
          </a:p>
          <a:p>
            <a:r>
              <a:rPr lang="en-US" dirty="0"/>
              <a:t>Se</a:t>
            </a:r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58ECCFC-9E2F-489B-B802-CC8B122BB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5765"/>
            <a:ext cx="9144000" cy="4637697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892275" y="2285100"/>
            <a:ext cx="143485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50" dirty="0"/>
              <a:t>Кривая ДСК</a:t>
            </a:r>
          </a:p>
        </p:txBody>
      </p:sp>
      <p:cxnSp>
        <p:nvCxnSpPr>
          <p:cNvPr id="33" name="Прямая со стрелкой 32"/>
          <p:cNvCxnSpPr>
            <a:cxnSpLocks/>
            <a:stCxn id="31" idx="2"/>
          </p:cNvCxnSpPr>
          <p:nvPr/>
        </p:nvCxnSpPr>
        <p:spPr>
          <a:xfrm>
            <a:off x="1609702" y="2585182"/>
            <a:ext cx="163176" cy="463758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8991951-34D4-4DB6-BDA9-8610850FCD73}"/>
              </a:ext>
            </a:extLst>
          </p:cNvPr>
          <p:cNvSpPr txBox="1"/>
          <p:nvPr/>
        </p:nvSpPr>
        <p:spPr>
          <a:xfrm>
            <a:off x="3127964" y="4266281"/>
            <a:ext cx="205264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50" dirty="0"/>
              <a:t>Концентрации</a:t>
            </a:r>
            <a:r>
              <a:rPr lang="en-US" sz="1350" dirty="0"/>
              <a:t> </a:t>
            </a:r>
            <a:r>
              <a:rPr lang="ru-RU" sz="1350" dirty="0"/>
              <a:t>жидких фаз</a:t>
            </a:r>
          </a:p>
        </p:txBody>
      </p: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66BD0CC5-A85D-41D7-A576-801A7941C5F8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4154285" y="4774112"/>
            <a:ext cx="163694" cy="237172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56E87C3A-473A-4420-9282-E1873D063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 РАСЧЕТА И ДСК СТЕКЛА ДЛЯ СИСТЕМЫ СОСТАВА: </a:t>
            </a:r>
            <a:r>
              <a:rPr lang="en-US" dirty="0"/>
              <a:t>Ge</a:t>
            </a:r>
            <a:r>
              <a:rPr lang="en-US" b="1" dirty="0"/>
              <a:t>20</a:t>
            </a:r>
            <a:r>
              <a:rPr lang="en-US" dirty="0"/>
              <a:t>Ga</a:t>
            </a:r>
            <a:r>
              <a:rPr lang="en-US" b="1" dirty="0"/>
              <a:t>20</a:t>
            </a:r>
            <a:r>
              <a:rPr lang="en-US" dirty="0"/>
              <a:t>Se</a:t>
            </a:r>
            <a:r>
              <a:rPr lang="en-US" b="1" dirty="0"/>
              <a:t>60</a:t>
            </a:r>
            <a:endParaRPr lang="ru-RU" b="1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3164012-125C-4366-978D-BBF703D5D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E6D65D-BCC1-4636-8DF1-2638DEF12FCC}"/>
              </a:ext>
            </a:extLst>
          </p:cNvPr>
          <p:cNvSpPr txBox="1"/>
          <p:nvPr/>
        </p:nvSpPr>
        <p:spPr>
          <a:xfrm>
            <a:off x="7007059" y="1843437"/>
            <a:ext cx="1563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/>
              <a:t>Плавление</a:t>
            </a:r>
          </a:p>
          <a:p>
            <a:r>
              <a:rPr lang="ru-RU" sz="1600" b="1" dirty="0"/>
              <a:t>780 – 880 К</a:t>
            </a:r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8232DC62-DCB3-4B85-B723-33A98A2E66DD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6856977" y="2428212"/>
            <a:ext cx="931670" cy="370603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9E5D073D-56D2-4658-AE16-86D4A88DBA36}"/>
              </a:ext>
            </a:extLst>
          </p:cNvPr>
          <p:cNvSpPr/>
          <p:nvPr/>
        </p:nvSpPr>
        <p:spPr>
          <a:xfrm>
            <a:off x="-387179" y="706158"/>
            <a:ext cx="10585621" cy="2962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BFB589D1-E42F-4A1D-BD7B-D21944215425}"/>
              </a:ext>
            </a:extLst>
          </p:cNvPr>
          <p:cNvSpPr/>
          <p:nvPr/>
        </p:nvSpPr>
        <p:spPr>
          <a:xfrm>
            <a:off x="5658852" y="1440451"/>
            <a:ext cx="1287747" cy="3977098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09BAFB-CB6E-4725-A190-595A669F8897}"/>
              </a:ext>
            </a:extLst>
          </p:cNvPr>
          <p:cNvSpPr txBox="1"/>
          <p:nvPr/>
        </p:nvSpPr>
        <p:spPr>
          <a:xfrm>
            <a:off x="1115440" y="4677761"/>
            <a:ext cx="168379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50" dirty="0"/>
              <a:t>Концентрации</a:t>
            </a:r>
            <a:r>
              <a:rPr lang="en-US" sz="1350" dirty="0"/>
              <a:t> </a:t>
            </a:r>
            <a:r>
              <a:rPr lang="ru-RU" sz="1350" dirty="0"/>
              <a:t>твердых фаз</a:t>
            </a: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54D40FDF-96F5-42DA-ABF0-7CF0DA4049B7}"/>
              </a:ext>
            </a:extLst>
          </p:cNvPr>
          <p:cNvCxnSpPr>
            <a:cxnSpLocks/>
            <a:stCxn id="19" idx="0"/>
          </p:cNvCxnSpPr>
          <p:nvPr/>
        </p:nvCxnSpPr>
        <p:spPr>
          <a:xfrm flipV="1">
            <a:off x="1957335" y="4115559"/>
            <a:ext cx="693242" cy="562202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Стрелка: вверх 22">
            <a:extLst>
              <a:ext uri="{FF2B5EF4-FFF2-40B4-BE49-F238E27FC236}">
                <a16:creationId xmlns:a16="http://schemas.microsoft.com/office/drawing/2014/main" id="{7698C137-3565-48BB-AEFD-D38F64B81C29}"/>
              </a:ext>
            </a:extLst>
          </p:cNvPr>
          <p:cNvSpPr/>
          <p:nvPr/>
        </p:nvSpPr>
        <p:spPr>
          <a:xfrm>
            <a:off x="8834430" y="1101692"/>
            <a:ext cx="348408" cy="1483490"/>
          </a:xfrm>
          <a:prstGeom prst="up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800" b="1" dirty="0">
                <a:solidFill>
                  <a:schemeClr val="tx1"/>
                </a:solidFill>
              </a:rPr>
              <a:t>экзотермический эффект</a:t>
            </a:r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02D4A205-C1AE-42BC-BFBF-7AA773B35850}"/>
              </a:ext>
            </a:extLst>
          </p:cNvPr>
          <p:cNvSpPr/>
          <p:nvPr/>
        </p:nvSpPr>
        <p:spPr>
          <a:xfrm>
            <a:off x="-387179" y="706158"/>
            <a:ext cx="10585621" cy="4519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5584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EBF13C3-C8D8-40F4-B230-E941B9CDF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РЕЗУЛЬТАТ РАСЧЕТА ЭНЕРГИИ ГИББСА ХИМИЧЕСКИХ КОМПОНЕНТОВ И ИХ СОЕДИНЕНИЙ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10E53C-ADC9-4454-80C5-CE6EB8F31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325721"/>
            <a:ext cx="2057400" cy="365125"/>
          </a:xfrm>
        </p:spPr>
        <p:txBody>
          <a:bodyPr/>
          <a:lstStyle/>
          <a:p>
            <a:fld id="{C9EB4E2A-F2F9-42E4-914F-48C9A8B5C503}" type="slidenum">
              <a:rPr lang="ru-RU" smtClean="0"/>
              <a:pPr/>
              <a:t>6</a:t>
            </a:fld>
            <a:endParaRPr lang="ru-RU" dirty="0"/>
          </a:p>
        </p:txBody>
      </p: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87187F89-E70B-49B5-B5AA-CAEA83F8B840}"/>
              </a:ext>
            </a:extLst>
          </p:cNvPr>
          <p:cNvGrpSpPr/>
          <p:nvPr/>
        </p:nvGrpSpPr>
        <p:grpSpPr>
          <a:xfrm>
            <a:off x="32847" y="1118647"/>
            <a:ext cx="9078305" cy="3107391"/>
            <a:chOff x="34184" y="1065893"/>
            <a:chExt cx="9078305" cy="3107391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5B548EB7-8191-4061-9D06-A5DF74D17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62376" y="1065893"/>
              <a:ext cx="3027884" cy="3099610"/>
            </a:xfrm>
            <a:prstGeom prst="rect">
              <a:avLst/>
            </a:prstGeom>
          </p:spPr>
        </p:pic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769BDD06-E97F-489B-9E14-7D4F0F67FF3E}"/>
                </a:ext>
              </a:extLst>
            </p:cNvPr>
            <p:cNvGrpSpPr/>
            <p:nvPr/>
          </p:nvGrpSpPr>
          <p:grpSpPr>
            <a:xfrm>
              <a:off x="34184" y="1065893"/>
              <a:ext cx="9078305" cy="3107391"/>
              <a:chOff x="34184" y="1065893"/>
              <a:chExt cx="9078305" cy="3107391"/>
            </a:xfrm>
          </p:grpSpPr>
          <p:pic>
            <p:nvPicPr>
              <p:cNvPr id="2" name="Рисунок 1">
                <a:extLst>
                  <a:ext uri="{FF2B5EF4-FFF2-40B4-BE49-F238E27FC236}">
                    <a16:creationId xmlns:a16="http://schemas.microsoft.com/office/drawing/2014/main" id="{A66AC05C-2D63-4071-9E1A-4B029C74F4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184" y="1065893"/>
                <a:ext cx="3025211" cy="3107391"/>
              </a:xfrm>
              <a:prstGeom prst="rect">
                <a:avLst/>
              </a:prstGeom>
            </p:spPr>
          </p:pic>
          <p:pic>
            <p:nvPicPr>
              <p:cNvPr id="5" name="Рисунок 4">
                <a:extLst>
                  <a:ext uri="{FF2B5EF4-FFF2-40B4-BE49-F238E27FC236}">
                    <a16:creationId xmlns:a16="http://schemas.microsoft.com/office/drawing/2014/main" id="{4876ADD1-8822-4FD0-B087-723ADFD5E1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84606" y="1065893"/>
                <a:ext cx="3027883" cy="3099610"/>
              </a:xfrm>
              <a:prstGeom prst="rect">
                <a:avLst/>
              </a:prstGeom>
            </p:spPr>
          </p:pic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6EE54A3-F0F0-42B4-BBEA-66201E13580E}"/>
                  </a:ext>
                </a:extLst>
              </p:cNvPr>
              <p:cNvSpPr txBox="1"/>
              <p:nvPr/>
            </p:nvSpPr>
            <p:spPr>
              <a:xfrm>
                <a:off x="1187865" y="2894898"/>
                <a:ext cx="1166566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1350" dirty="0"/>
                  <a:t>Отдельная фаза </a:t>
                </a:r>
                <a:r>
                  <a:rPr lang="en-US" sz="1350" dirty="0"/>
                  <a:t>Ge</a:t>
                </a:r>
                <a:endParaRPr lang="ru-RU" sz="1350" dirty="0"/>
              </a:p>
            </p:txBody>
          </p:sp>
          <p:cxnSp>
            <p:nvCxnSpPr>
              <p:cNvPr id="33" name="Прямая со стрелкой 32">
                <a:extLst>
                  <a:ext uri="{FF2B5EF4-FFF2-40B4-BE49-F238E27FC236}">
                    <a16:creationId xmlns:a16="http://schemas.microsoft.com/office/drawing/2014/main" id="{85C2CA74-486F-4BBE-AEF3-9F54D1044FB1}"/>
                  </a:ext>
                </a:extLst>
              </p:cNvPr>
              <p:cNvCxnSpPr>
                <a:cxnSpLocks/>
                <a:stCxn id="31" idx="0"/>
              </p:cNvCxnSpPr>
              <p:nvPr/>
            </p:nvCxnSpPr>
            <p:spPr>
              <a:xfrm flipH="1" flipV="1">
                <a:off x="1603756" y="2401368"/>
                <a:ext cx="167392" cy="49353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673E01CD-052A-451C-B891-ACDC76C083EE}"/>
                  </a:ext>
                </a:extLst>
              </p:cNvPr>
              <p:cNvSpPr txBox="1"/>
              <p:nvPr/>
            </p:nvSpPr>
            <p:spPr>
              <a:xfrm>
                <a:off x="677723" y="1602787"/>
                <a:ext cx="1166566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1350" dirty="0"/>
                  <a:t>Жидкий раствор </a:t>
                </a:r>
                <a:r>
                  <a:rPr lang="en-US" sz="1350" dirty="0" err="1"/>
                  <a:t>GeSe</a:t>
                </a:r>
                <a:endParaRPr lang="ru-RU" sz="1350" dirty="0"/>
              </a:p>
            </p:txBody>
          </p:sp>
          <p:cxnSp>
            <p:nvCxnSpPr>
              <p:cNvPr id="54" name="Прямая со стрелкой 53">
                <a:extLst>
                  <a:ext uri="{FF2B5EF4-FFF2-40B4-BE49-F238E27FC236}">
                    <a16:creationId xmlns:a16="http://schemas.microsoft.com/office/drawing/2014/main" id="{92AEFA15-4A44-437C-9A99-45A7E61839D9}"/>
                  </a:ext>
                </a:extLst>
              </p:cNvPr>
              <p:cNvCxnSpPr>
                <a:cxnSpLocks/>
                <a:stCxn id="53" idx="2"/>
              </p:cNvCxnSpPr>
              <p:nvPr/>
            </p:nvCxnSpPr>
            <p:spPr>
              <a:xfrm flipH="1">
                <a:off x="1198215" y="2110618"/>
                <a:ext cx="62791" cy="245546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BC342C6-EE75-4C1B-A201-850330C07F53}"/>
                  </a:ext>
                </a:extLst>
              </p:cNvPr>
              <p:cNvSpPr txBox="1"/>
              <p:nvPr/>
            </p:nvSpPr>
            <p:spPr>
              <a:xfrm>
                <a:off x="739613" y="3679178"/>
                <a:ext cx="1686928" cy="300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1350" dirty="0"/>
                  <a:t>Область плавления</a:t>
                </a:r>
              </a:p>
            </p:txBody>
          </p:sp>
          <p:cxnSp>
            <p:nvCxnSpPr>
              <p:cNvPr id="44" name="Прямая со стрелкой 43">
                <a:extLst>
                  <a:ext uri="{FF2B5EF4-FFF2-40B4-BE49-F238E27FC236}">
                    <a16:creationId xmlns:a16="http://schemas.microsoft.com/office/drawing/2014/main" id="{FB9A3600-54FB-481A-8E34-B50408DF35C4}"/>
                  </a:ext>
                </a:extLst>
              </p:cNvPr>
              <p:cNvCxnSpPr>
                <a:cxnSpLocks/>
                <a:stCxn id="42" idx="0"/>
              </p:cNvCxnSpPr>
              <p:nvPr/>
            </p:nvCxnSpPr>
            <p:spPr>
              <a:xfrm flipV="1">
                <a:off x="1583077" y="3402729"/>
                <a:ext cx="1080992" cy="276449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F6FCE44-66F3-4B53-8467-215AFE6D026D}"/>
                  </a:ext>
                </a:extLst>
              </p:cNvPr>
              <p:cNvSpPr/>
              <p:nvPr/>
            </p:nvSpPr>
            <p:spPr>
              <a:xfrm>
                <a:off x="2470743" y="1616918"/>
                <a:ext cx="359835" cy="2483228"/>
              </a:xfrm>
              <a:prstGeom prst="rect">
                <a:avLst/>
              </a:prstGeom>
              <a:solidFill>
                <a:srgbClr val="FF0000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D8B7F720-CEEC-4EDB-8160-ED77C57428CA}"/>
                  </a:ext>
                </a:extLst>
              </p:cNvPr>
              <p:cNvSpPr/>
              <p:nvPr/>
            </p:nvSpPr>
            <p:spPr>
              <a:xfrm>
                <a:off x="5495954" y="1616919"/>
                <a:ext cx="359835" cy="2483228"/>
              </a:xfrm>
              <a:prstGeom prst="rect">
                <a:avLst/>
              </a:prstGeom>
              <a:solidFill>
                <a:srgbClr val="FF0000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4DFF67BC-7119-4B1A-9AC2-B1057FC7FECF}"/>
                  </a:ext>
                </a:extLst>
              </p:cNvPr>
              <p:cNvSpPr/>
              <p:nvPr/>
            </p:nvSpPr>
            <p:spPr>
              <a:xfrm>
                <a:off x="8517212" y="1616919"/>
                <a:ext cx="359835" cy="2483228"/>
              </a:xfrm>
              <a:prstGeom prst="rect">
                <a:avLst/>
              </a:prstGeom>
              <a:solidFill>
                <a:srgbClr val="FF0000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298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Стрелка: вверх 17">
            <a:extLst>
              <a:ext uri="{FF2B5EF4-FFF2-40B4-BE49-F238E27FC236}">
                <a16:creationId xmlns:a16="http://schemas.microsoft.com/office/drawing/2014/main" id="{00000000-0008-0000-0000-000008000000}"/>
              </a:ext>
            </a:extLst>
          </p:cNvPr>
          <p:cNvSpPr/>
          <p:nvPr/>
        </p:nvSpPr>
        <p:spPr>
          <a:xfrm>
            <a:off x="6749732" y="1083663"/>
            <a:ext cx="348408" cy="1483490"/>
          </a:xfrm>
          <a:prstGeom prst="up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800" b="1" dirty="0">
                <a:solidFill>
                  <a:schemeClr val="tx1"/>
                </a:solidFill>
              </a:rPr>
              <a:t>экзотермический эффект</a:t>
            </a:r>
          </a:p>
        </p:txBody>
      </p:sp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56E87C3A-473A-4420-9282-E1873D063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 РАСЧЕТА, ЭНЕРГИИ ГИББСА И ДСК СТЕКЛА ДЛЯ СИСТЕМЫ СОСТАВА: </a:t>
            </a:r>
            <a:r>
              <a:rPr lang="en-US" dirty="0"/>
              <a:t>Ge</a:t>
            </a:r>
            <a:r>
              <a:rPr lang="en-US" b="1" dirty="0"/>
              <a:t>20</a:t>
            </a:r>
            <a:r>
              <a:rPr lang="en-US" dirty="0"/>
              <a:t>Ga</a:t>
            </a:r>
            <a:r>
              <a:rPr lang="en-US" b="1" dirty="0"/>
              <a:t>20</a:t>
            </a:r>
            <a:r>
              <a:rPr lang="en-US" dirty="0"/>
              <a:t>Se</a:t>
            </a:r>
            <a:r>
              <a:rPr lang="en-US" b="1" dirty="0"/>
              <a:t>60</a:t>
            </a:r>
            <a:endParaRPr lang="ru-RU" b="1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3164012-125C-4366-978D-BBF703D5D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9E5D073D-56D2-4658-AE16-86D4A88DBA36}"/>
              </a:ext>
            </a:extLst>
          </p:cNvPr>
          <p:cNvSpPr/>
          <p:nvPr/>
        </p:nvSpPr>
        <p:spPr>
          <a:xfrm>
            <a:off x="-387179" y="706158"/>
            <a:ext cx="10585621" cy="2962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E7A8243-B7B0-4341-A32C-02B1A315E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0" y="4693463"/>
            <a:ext cx="2160000" cy="216000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5F311137-8B08-4BF0-95CA-9AC4786764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2154064" y="4693463"/>
            <a:ext cx="2160000" cy="2160000"/>
          </a:xfrm>
          <a:prstGeom prst="rect">
            <a:avLst/>
          </a:prstGeom>
        </p:spPr>
      </p:pic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22163B74-EA02-43C0-A285-97C275DDD6C3}"/>
              </a:ext>
            </a:extLst>
          </p:cNvPr>
          <p:cNvSpPr/>
          <p:nvPr/>
        </p:nvSpPr>
        <p:spPr>
          <a:xfrm>
            <a:off x="4390241" y="1377150"/>
            <a:ext cx="997593" cy="3045613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21DFA590-9397-4CD8-8918-AAC7C3530398}"/>
              </a:ext>
            </a:extLst>
          </p:cNvPr>
          <p:cNvSpPr/>
          <p:nvPr/>
        </p:nvSpPr>
        <p:spPr>
          <a:xfrm>
            <a:off x="1521189" y="5069174"/>
            <a:ext cx="246616" cy="1777249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E9A7D367-4F9C-4C5F-B799-55DB5819DBBF}"/>
              </a:ext>
            </a:extLst>
          </p:cNvPr>
          <p:cNvSpPr/>
          <p:nvPr/>
        </p:nvSpPr>
        <p:spPr>
          <a:xfrm>
            <a:off x="3669955" y="5068132"/>
            <a:ext cx="246616" cy="1777249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77232071-0FE9-4A94-BCD2-8071017B0A94}"/>
              </a:ext>
            </a:extLst>
          </p:cNvPr>
          <p:cNvSpPr/>
          <p:nvPr/>
        </p:nvSpPr>
        <p:spPr>
          <a:xfrm>
            <a:off x="5824019" y="5055577"/>
            <a:ext cx="246616" cy="1777249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530A057-A26B-4BBD-A724-EF3FE277F262}"/>
              </a:ext>
            </a:extLst>
          </p:cNvPr>
          <p:cNvSpPr txBox="1"/>
          <p:nvPr/>
        </p:nvSpPr>
        <p:spPr>
          <a:xfrm>
            <a:off x="5387834" y="1611775"/>
            <a:ext cx="12109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/>
              <a:t>Плавление</a:t>
            </a:r>
          </a:p>
          <a:p>
            <a:r>
              <a:rPr lang="ru-RU" sz="1600" b="1" dirty="0"/>
              <a:t>780 – 880 К</a:t>
            </a:r>
          </a:p>
        </p:txBody>
      </p:sp>
      <p:cxnSp>
        <p:nvCxnSpPr>
          <p:cNvPr id="47" name="Прямая со стрелкой 46">
            <a:extLst>
              <a:ext uri="{FF2B5EF4-FFF2-40B4-BE49-F238E27FC236}">
                <a16:creationId xmlns:a16="http://schemas.microsoft.com/office/drawing/2014/main" id="{8437FE05-27CC-4E32-BDB3-ED9FBAA38917}"/>
              </a:ext>
            </a:extLst>
          </p:cNvPr>
          <p:cNvCxnSpPr>
            <a:cxnSpLocks/>
            <a:stCxn id="46" idx="2"/>
          </p:cNvCxnSpPr>
          <p:nvPr/>
        </p:nvCxnSpPr>
        <p:spPr>
          <a:xfrm flipH="1">
            <a:off x="5237751" y="2196550"/>
            <a:ext cx="755564" cy="370603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B53D5667-C1EF-4710-B28C-EC1FB96129EC}"/>
              </a:ext>
            </a:extLst>
          </p:cNvPr>
          <p:cNvSpPr txBox="1"/>
          <p:nvPr/>
        </p:nvSpPr>
        <p:spPr>
          <a:xfrm>
            <a:off x="368636" y="5416053"/>
            <a:ext cx="10332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Жидкий</a:t>
            </a:r>
            <a:r>
              <a:rPr lang="en-US" sz="900" dirty="0"/>
              <a:t> Se</a:t>
            </a:r>
            <a:endParaRPr lang="ru-RU" sz="9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79E32C-2CEC-4EAB-A3AB-EB2EF24D1CA0}"/>
              </a:ext>
            </a:extLst>
          </p:cNvPr>
          <p:cNvSpPr txBox="1"/>
          <p:nvPr/>
        </p:nvSpPr>
        <p:spPr>
          <a:xfrm>
            <a:off x="659978" y="6294180"/>
            <a:ext cx="741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Кристаллический </a:t>
            </a:r>
            <a:r>
              <a:rPr lang="en-US" sz="900" dirty="0"/>
              <a:t>Se</a:t>
            </a:r>
            <a:endParaRPr lang="ru-RU" sz="900" dirty="0"/>
          </a:p>
        </p:txBody>
      </p:sp>
      <p:cxnSp>
        <p:nvCxnSpPr>
          <p:cNvPr id="50" name="Прямая со стрелкой 49">
            <a:extLst>
              <a:ext uri="{FF2B5EF4-FFF2-40B4-BE49-F238E27FC236}">
                <a16:creationId xmlns:a16="http://schemas.microsoft.com/office/drawing/2014/main" id="{7DC9B1B2-BC25-401C-BE91-A684B1DD6DCB}"/>
              </a:ext>
            </a:extLst>
          </p:cNvPr>
          <p:cNvCxnSpPr>
            <a:cxnSpLocks/>
            <a:stCxn id="49" idx="0"/>
          </p:cNvCxnSpPr>
          <p:nvPr/>
        </p:nvCxnSpPr>
        <p:spPr>
          <a:xfrm flipV="1">
            <a:off x="1030930" y="5694756"/>
            <a:ext cx="191119" cy="599424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332AC55B-DD83-499E-A542-92B4C37D66FB}"/>
              </a:ext>
            </a:extLst>
          </p:cNvPr>
          <p:cNvSpPr txBox="1"/>
          <p:nvPr/>
        </p:nvSpPr>
        <p:spPr>
          <a:xfrm>
            <a:off x="2634619" y="5099277"/>
            <a:ext cx="10332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Жидкий </a:t>
            </a:r>
            <a:r>
              <a:rPr lang="en-US" sz="900" dirty="0" err="1"/>
              <a:t>GeSe</a:t>
            </a:r>
            <a:endParaRPr lang="ru-RU" sz="9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5378DD4-F549-4AE4-B436-03869A080C4C}"/>
              </a:ext>
            </a:extLst>
          </p:cNvPr>
          <p:cNvSpPr txBox="1"/>
          <p:nvPr/>
        </p:nvSpPr>
        <p:spPr>
          <a:xfrm>
            <a:off x="2846570" y="5921389"/>
            <a:ext cx="868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Кристаллический </a:t>
            </a:r>
            <a:r>
              <a:rPr lang="en-US" sz="900" dirty="0" err="1"/>
              <a:t>GeSe</a:t>
            </a:r>
            <a:endParaRPr lang="ru-RU" sz="9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F8A5542-B5CD-46AB-8A8A-E094625229C5}"/>
              </a:ext>
            </a:extLst>
          </p:cNvPr>
          <p:cNvSpPr txBox="1"/>
          <p:nvPr/>
        </p:nvSpPr>
        <p:spPr>
          <a:xfrm>
            <a:off x="4730899" y="5346697"/>
            <a:ext cx="595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Жидкий </a:t>
            </a:r>
            <a:r>
              <a:rPr lang="en-US" sz="900" dirty="0"/>
              <a:t>Ga2Se3</a:t>
            </a:r>
            <a:endParaRPr lang="ru-RU" sz="9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399B95B-A6C2-4F70-839E-FD30B3899825}"/>
              </a:ext>
            </a:extLst>
          </p:cNvPr>
          <p:cNvSpPr txBox="1"/>
          <p:nvPr/>
        </p:nvSpPr>
        <p:spPr>
          <a:xfrm>
            <a:off x="5042682" y="6223143"/>
            <a:ext cx="823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Кристаллический </a:t>
            </a:r>
            <a:r>
              <a:rPr lang="en-US" sz="900" dirty="0"/>
              <a:t>Ga2Se3</a:t>
            </a:r>
            <a:endParaRPr lang="ru-RU" sz="900" dirty="0"/>
          </a:p>
        </p:txBody>
      </p: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id="{DEB96C12-537F-4B2A-949F-6F026E8DB1BB}"/>
              </a:ext>
            </a:extLst>
          </p:cNvPr>
          <p:cNvGrpSpPr/>
          <p:nvPr/>
        </p:nvGrpSpPr>
        <p:grpSpPr>
          <a:xfrm>
            <a:off x="-1" y="1151561"/>
            <a:ext cx="7042360" cy="5716639"/>
            <a:chOff x="-1" y="1151561"/>
            <a:chExt cx="7042360" cy="5716639"/>
          </a:xfrm>
        </p:grpSpPr>
        <p:pic>
          <p:nvPicPr>
            <p:cNvPr id="56" name="Рисунок 55">
              <a:extLst>
                <a:ext uri="{FF2B5EF4-FFF2-40B4-BE49-F238E27FC236}">
                  <a16:creationId xmlns:a16="http://schemas.microsoft.com/office/drawing/2014/main" id="{31380978-A176-4059-AD06-54A0A4D33BC4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-1" y="4701517"/>
              <a:ext cx="2160000" cy="2160000"/>
            </a:xfrm>
            <a:prstGeom prst="rect">
              <a:avLst/>
            </a:prstGeom>
          </p:spPr>
        </p:pic>
        <p:pic>
          <p:nvPicPr>
            <p:cNvPr id="57" name="Рисунок 56">
              <a:extLst>
                <a:ext uri="{FF2B5EF4-FFF2-40B4-BE49-F238E27FC236}">
                  <a16:creationId xmlns:a16="http://schemas.microsoft.com/office/drawing/2014/main" id="{1FB75A24-371A-4AEA-8FE3-14D66EE790D4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2159948" y="4696400"/>
              <a:ext cx="2160000" cy="2160000"/>
            </a:xfrm>
            <a:prstGeom prst="rect">
              <a:avLst/>
            </a:prstGeom>
          </p:spPr>
        </p:pic>
        <p:pic>
          <p:nvPicPr>
            <p:cNvPr id="58" name="Рисунок 57">
              <a:extLst>
                <a:ext uri="{FF2B5EF4-FFF2-40B4-BE49-F238E27FC236}">
                  <a16:creationId xmlns:a16="http://schemas.microsoft.com/office/drawing/2014/main" id="{65A182DF-0B1B-4D1D-A8C2-47F12A12E4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4311353" y="4708200"/>
              <a:ext cx="2160000" cy="2160000"/>
            </a:xfrm>
            <a:prstGeom prst="rect">
              <a:avLst/>
            </a:prstGeom>
          </p:spPr>
        </p:pic>
        <p:pic>
          <p:nvPicPr>
            <p:cNvPr id="59" name="Рисунок 58">
              <a:extLst>
                <a:ext uri="{FF2B5EF4-FFF2-40B4-BE49-F238E27FC236}">
                  <a16:creationId xmlns:a16="http://schemas.microsoft.com/office/drawing/2014/main" id="{3C1ECF5C-6A1F-4CE0-87CF-DC3F7C7B8C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" r="36"/>
            <a:stretch/>
          </p:blipFill>
          <p:spPr>
            <a:xfrm>
              <a:off x="1" y="1163245"/>
              <a:ext cx="6992646" cy="3545488"/>
            </a:xfrm>
            <a:prstGeom prst="rect">
              <a:avLst/>
            </a:prstGeom>
          </p:spPr>
        </p:pic>
        <p:sp>
          <p:nvSpPr>
            <p:cNvPr id="60" name="Стрелка: вверх 59">
              <a:extLst>
                <a:ext uri="{FF2B5EF4-FFF2-40B4-BE49-F238E27FC236}">
                  <a16:creationId xmlns:a16="http://schemas.microsoft.com/office/drawing/2014/main" id="{AD56F3DF-97EC-40B2-9DE4-A08AF4CB5F5B}"/>
                </a:ext>
              </a:extLst>
            </p:cNvPr>
            <p:cNvSpPr/>
            <p:nvPr/>
          </p:nvSpPr>
          <p:spPr>
            <a:xfrm>
              <a:off x="6735359" y="1151561"/>
              <a:ext cx="307000" cy="1307177"/>
            </a:xfrm>
            <a:prstGeom prst="upArrow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ru-RU" sz="800" b="1" dirty="0">
                  <a:solidFill>
                    <a:schemeClr val="tx1"/>
                  </a:solidFill>
                </a:rPr>
                <a:t>экзотермический эффект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2221BE4F-32BA-4AE5-A69C-3C232D6169EC}"/>
                </a:ext>
              </a:extLst>
            </p:cNvPr>
            <p:cNvSpPr txBox="1"/>
            <p:nvPr/>
          </p:nvSpPr>
          <p:spPr>
            <a:xfrm>
              <a:off x="5327091" y="1724458"/>
              <a:ext cx="12109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/>
                <a:t>Плавление</a:t>
              </a:r>
            </a:p>
            <a:p>
              <a:r>
                <a:rPr lang="ru-RU" sz="1600" b="1" dirty="0"/>
                <a:t>780 – 880 К</a:t>
              </a:r>
            </a:p>
          </p:txBody>
        </p:sp>
        <p:cxnSp>
          <p:nvCxnSpPr>
            <p:cNvPr id="62" name="Прямая со стрелкой 61">
              <a:extLst>
                <a:ext uri="{FF2B5EF4-FFF2-40B4-BE49-F238E27FC236}">
                  <a16:creationId xmlns:a16="http://schemas.microsoft.com/office/drawing/2014/main" id="{BA0BB503-4DE5-491F-8268-15382C77C8B7}"/>
                </a:ext>
              </a:extLst>
            </p:cNvPr>
            <p:cNvCxnSpPr>
              <a:cxnSpLocks/>
              <a:stCxn id="61" idx="2"/>
            </p:cNvCxnSpPr>
            <p:nvPr/>
          </p:nvCxnSpPr>
          <p:spPr>
            <a:xfrm flipH="1">
              <a:off x="4946852" y="2309233"/>
              <a:ext cx="985720" cy="327293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B548EFC-B179-4520-B40D-42887BE06C43}"/>
                </a:ext>
              </a:extLst>
            </p:cNvPr>
            <p:cNvSpPr txBox="1"/>
            <p:nvPr/>
          </p:nvSpPr>
          <p:spPr>
            <a:xfrm>
              <a:off x="368636" y="5416053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</a:t>
              </a:r>
              <a:r>
                <a:rPr lang="en-US" sz="900" dirty="0"/>
                <a:t> Se</a:t>
              </a:r>
              <a:endParaRPr lang="ru-RU" sz="900" dirty="0"/>
            </a:p>
          </p:txBody>
        </p:sp>
        <p:cxnSp>
          <p:nvCxnSpPr>
            <p:cNvPr id="64" name="Прямая со стрелкой 63">
              <a:extLst>
                <a:ext uri="{FF2B5EF4-FFF2-40B4-BE49-F238E27FC236}">
                  <a16:creationId xmlns:a16="http://schemas.microsoft.com/office/drawing/2014/main" id="{54A2315C-FADD-462E-BD16-CC30DF0A5FB2}"/>
                </a:ext>
              </a:extLst>
            </p:cNvPr>
            <p:cNvCxnSpPr>
              <a:cxnSpLocks/>
              <a:stCxn id="63" idx="0"/>
            </p:cNvCxnSpPr>
            <p:nvPr/>
          </p:nvCxnSpPr>
          <p:spPr>
            <a:xfrm flipV="1">
              <a:off x="885259" y="5334535"/>
              <a:ext cx="90128" cy="81518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B44D742-9577-4DD3-A040-2A762C4E1B8C}"/>
                </a:ext>
              </a:extLst>
            </p:cNvPr>
            <p:cNvSpPr txBox="1"/>
            <p:nvPr/>
          </p:nvSpPr>
          <p:spPr>
            <a:xfrm>
              <a:off x="659978" y="6294180"/>
              <a:ext cx="7419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Se</a:t>
              </a:r>
              <a:endParaRPr lang="ru-RU" sz="900" dirty="0"/>
            </a:p>
          </p:txBody>
        </p:sp>
        <p:cxnSp>
          <p:nvCxnSpPr>
            <p:cNvPr id="66" name="Прямая со стрелкой 65">
              <a:extLst>
                <a:ext uri="{FF2B5EF4-FFF2-40B4-BE49-F238E27FC236}">
                  <a16:creationId xmlns:a16="http://schemas.microsoft.com/office/drawing/2014/main" id="{60D05CB2-AED3-49D2-8D87-1F2B96FC7946}"/>
                </a:ext>
              </a:extLst>
            </p:cNvPr>
            <p:cNvCxnSpPr>
              <a:cxnSpLocks/>
              <a:stCxn id="65" idx="0"/>
            </p:cNvCxnSpPr>
            <p:nvPr/>
          </p:nvCxnSpPr>
          <p:spPr>
            <a:xfrm flipV="1">
              <a:off x="1030930" y="5694756"/>
              <a:ext cx="191119" cy="599424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9489281-5C13-465D-8FCA-184A5E22E680}"/>
                </a:ext>
              </a:extLst>
            </p:cNvPr>
            <p:cNvSpPr txBox="1"/>
            <p:nvPr/>
          </p:nvSpPr>
          <p:spPr>
            <a:xfrm>
              <a:off x="2634619" y="5099277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cxnSp>
          <p:nvCxnSpPr>
            <p:cNvPr id="68" name="Прямая со стрелкой 67">
              <a:extLst>
                <a:ext uri="{FF2B5EF4-FFF2-40B4-BE49-F238E27FC236}">
                  <a16:creationId xmlns:a16="http://schemas.microsoft.com/office/drawing/2014/main" id="{C9731CF6-7608-4BAD-BEF3-9DF2BD38FC4C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flipH="1">
              <a:off x="3081338" y="5330109"/>
              <a:ext cx="69904" cy="175341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099C3C1-73E1-4BFB-B6A8-DE7EBE0ECF76}"/>
                </a:ext>
              </a:extLst>
            </p:cNvPr>
            <p:cNvSpPr txBox="1"/>
            <p:nvPr/>
          </p:nvSpPr>
          <p:spPr>
            <a:xfrm>
              <a:off x="2846570" y="5921389"/>
              <a:ext cx="8681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181E8DE-B729-47BC-9FD8-77FBCBC51E8C}"/>
                </a:ext>
              </a:extLst>
            </p:cNvPr>
            <p:cNvSpPr txBox="1"/>
            <p:nvPr/>
          </p:nvSpPr>
          <p:spPr>
            <a:xfrm>
              <a:off x="4730899" y="5346697"/>
              <a:ext cx="5953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cxnSp>
          <p:nvCxnSpPr>
            <p:cNvPr id="71" name="Прямая со стрелкой 70">
              <a:extLst>
                <a:ext uri="{FF2B5EF4-FFF2-40B4-BE49-F238E27FC236}">
                  <a16:creationId xmlns:a16="http://schemas.microsoft.com/office/drawing/2014/main" id="{1C55A05D-3584-43D0-9054-536E323EBDC6}"/>
                </a:ext>
              </a:extLst>
            </p:cNvPr>
            <p:cNvCxnSpPr>
              <a:cxnSpLocks/>
              <a:stCxn id="70" idx="2"/>
            </p:cNvCxnSpPr>
            <p:nvPr/>
          </p:nvCxnSpPr>
          <p:spPr>
            <a:xfrm flipH="1">
              <a:off x="5006519" y="5716029"/>
              <a:ext cx="22052" cy="574692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E7E0E3E-8F28-47EF-BBE6-7CE561394A4B}"/>
                </a:ext>
              </a:extLst>
            </p:cNvPr>
            <p:cNvSpPr txBox="1"/>
            <p:nvPr/>
          </p:nvSpPr>
          <p:spPr>
            <a:xfrm>
              <a:off x="5042682" y="6223143"/>
              <a:ext cx="8234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sp>
          <p:nvSpPr>
            <p:cNvPr id="73" name="Прямоугольник 72">
              <a:extLst>
                <a:ext uri="{FF2B5EF4-FFF2-40B4-BE49-F238E27FC236}">
                  <a16:creationId xmlns:a16="http://schemas.microsoft.com/office/drawing/2014/main" id="{E5E25B20-B3AD-4DE1-B898-52C35E6D6EEE}"/>
                </a:ext>
              </a:extLst>
            </p:cNvPr>
            <p:cNvSpPr/>
            <p:nvPr/>
          </p:nvSpPr>
          <p:spPr>
            <a:xfrm>
              <a:off x="4311352" y="1392451"/>
              <a:ext cx="1002191" cy="3030312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4" name="Прямоугольник 73">
              <a:extLst>
                <a:ext uri="{FF2B5EF4-FFF2-40B4-BE49-F238E27FC236}">
                  <a16:creationId xmlns:a16="http://schemas.microsoft.com/office/drawing/2014/main" id="{B161BC70-9830-4C17-A017-21B927450CE2}"/>
                </a:ext>
              </a:extLst>
            </p:cNvPr>
            <p:cNvSpPr/>
            <p:nvPr/>
          </p:nvSpPr>
          <p:spPr>
            <a:xfrm>
              <a:off x="1521189" y="5079279"/>
              <a:ext cx="227808" cy="1753547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5" name="Прямоугольник 74">
              <a:extLst>
                <a:ext uri="{FF2B5EF4-FFF2-40B4-BE49-F238E27FC236}">
                  <a16:creationId xmlns:a16="http://schemas.microsoft.com/office/drawing/2014/main" id="{7BCD91F2-1DED-48BF-BC8D-BC78A968C3FA}"/>
                </a:ext>
              </a:extLst>
            </p:cNvPr>
            <p:cNvSpPr/>
            <p:nvPr/>
          </p:nvSpPr>
          <p:spPr>
            <a:xfrm>
              <a:off x="3703495" y="5079279"/>
              <a:ext cx="207139" cy="1753547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6" name="Прямоугольник 75">
              <a:extLst>
                <a:ext uri="{FF2B5EF4-FFF2-40B4-BE49-F238E27FC236}">
                  <a16:creationId xmlns:a16="http://schemas.microsoft.com/office/drawing/2014/main" id="{92165A97-C01E-4D9C-8E98-C8346AC9B064}"/>
                </a:ext>
              </a:extLst>
            </p:cNvPr>
            <p:cNvSpPr/>
            <p:nvPr/>
          </p:nvSpPr>
          <p:spPr>
            <a:xfrm>
              <a:off x="5837994" y="5079279"/>
              <a:ext cx="229930" cy="1753547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cxnSp>
        <p:nvCxnSpPr>
          <p:cNvPr id="77" name="Прямая со стрелкой 76">
            <a:extLst>
              <a:ext uri="{FF2B5EF4-FFF2-40B4-BE49-F238E27FC236}">
                <a16:creationId xmlns:a16="http://schemas.microsoft.com/office/drawing/2014/main" id="{FCE4D230-AA70-4213-B641-B7A486271E38}"/>
              </a:ext>
            </a:extLst>
          </p:cNvPr>
          <p:cNvCxnSpPr>
            <a:cxnSpLocks/>
            <a:stCxn id="69" idx="0"/>
          </p:cNvCxnSpPr>
          <p:nvPr/>
        </p:nvCxnSpPr>
        <p:spPr>
          <a:xfrm flipV="1">
            <a:off x="3280660" y="5505450"/>
            <a:ext cx="0" cy="415939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Прямая со стрелкой 77">
            <a:extLst>
              <a:ext uri="{FF2B5EF4-FFF2-40B4-BE49-F238E27FC236}">
                <a16:creationId xmlns:a16="http://schemas.microsoft.com/office/drawing/2014/main" id="{670C1485-C4EA-454E-ABD4-D2473AA0C6A5}"/>
              </a:ext>
            </a:extLst>
          </p:cNvPr>
          <p:cNvCxnSpPr>
            <a:cxnSpLocks/>
            <a:stCxn id="72" idx="0"/>
          </p:cNvCxnSpPr>
          <p:nvPr/>
        </p:nvCxnSpPr>
        <p:spPr>
          <a:xfrm flipH="1" flipV="1">
            <a:off x="5137449" y="6106055"/>
            <a:ext cx="316945" cy="117088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9373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50857A-B71A-4E37-8E27-044C598B1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 РАСЧЕТА, ЭНЕРГИИ ГИББСА И ДСК СТЕКЛА ДЛЯ СИСТЕМЫ СОСТАВА: </a:t>
            </a:r>
            <a:r>
              <a:rPr lang="en-US" dirty="0"/>
              <a:t>Ge</a:t>
            </a:r>
            <a:r>
              <a:rPr lang="ru-RU" b="1" dirty="0"/>
              <a:t>15</a:t>
            </a:r>
            <a:r>
              <a:rPr lang="en-US" dirty="0"/>
              <a:t>Ga</a:t>
            </a:r>
            <a:r>
              <a:rPr lang="ru-RU" b="1" dirty="0"/>
              <a:t>25</a:t>
            </a:r>
            <a:r>
              <a:rPr lang="en-US" dirty="0"/>
              <a:t>Se</a:t>
            </a:r>
            <a:r>
              <a:rPr lang="en-US" b="1" dirty="0"/>
              <a:t>60</a:t>
            </a:r>
            <a:endParaRPr lang="ru-RU" dirty="0"/>
          </a:p>
        </p:txBody>
      </p:sp>
      <p:sp>
        <p:nvSpPr>
          <p:cNvPr id="63" name="Номер слайда 62">
            <a:extLst>
              <a:ext uri="{FF2B5EF4-FFF2-40B4-BE49-F238E27FC236}">
                <a16:creationId xmlns:a16="http://schemas.microsoft.com/office/drawing/2014/main" id="{1CBEC0F9-6CA2-4552-8705-253C15B2E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18522" y="6417255"/>
            <a:ext cx="2057400" cy="365125"/>
          </a:xfrm>
        </p:spPr>
        <p:txBody>
          <a:bodyPr/>
          <a:lstStyle/>
          <a:p>
            <a:fld id="{C9EB4E2A-F2F9-42E4-914F-48C9A8B5C503}" type="slidenum">
              <a:rPr lang="ru-RU" smtClean="0"/>
              <a:pPr/>
              <a:t>8</a:t>
            </a:fld>
            <a:endParaRPr lang="ru-RU" dirty="0"/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1BCD8CD3-BCD2-46CC-8BED-EC494373E3F1}"/>
              </a:ext>
            </a:extLst>
          </p:cNvPr>
          <p:cNvGrpSpPr/>
          <p:nvPr/>
        </p:nvGrpSpPr>
        <p:grpSpPr>
          <a:xfrm>
            <a:off x="-1" y="1112070"/>
            <a:ext cx="7042360" cy="5750680"/>
            <a:chOff x="-1" y="1112070"/>
            <a:chExt cx="7042360" cy="5750680"/>
          </a:xfrm>
        </p:grpSpPr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6211C181-C050-4D06-8053-E03E53489233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-1" y="4701517"/>
              <a:ext cx="2160000" cy="2160000"/>
            </a:xfrm>
            <a:prstGeom prst="rect">
              <a:avLst/>
            </a:prstGeom>
          </p:spPr>
        </p:pic>
        <p:pic>
          <p:nvPicPr>
            <p:cNvPr id="28" name="Рисунок 27">
              <a:extLst>
                <a:ext uri="{FF2B5EF4-FFF2-40B4-BE49-F238E27FC236}">
                  <a16:creationId xmlns:a16="http://schemas.microsoft.com/office/drawing/2014/main" id="{07FED589-1D8C-43D1-86B6-17DA53D5518E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2159948" y="4696400"/>
              <a:ext cx="2160000" cy="2160000"/>
            </a:xfrm>
            <a:prstGeom prst="rect">
              <a:avLst/>
            </a:prstGeom>
          </p:spPr>
        </p:pic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1C01DB2C-3CB6-430B-9CF9-BCD2DAB8E51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4311354" y="4701517"/>
              <a:ext cx="2121231" cy="2160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091AF18-ACDD-40A9-8D21-CFF8A0D1F7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1456"/>
            <a:stretch/>
          </p:blipFill>
          <p:spPr>
            <a:xfrm>
              <a:off x="1" y="1163245"/>
              <a:ext cx="6992646" cy="3545488"/>
            </a:xfrm>
            <a:prstGeom prst="rect">
              <a:avLst/>
            </a:prstGeom>
          </p:spPr>
        </p:pic>
        <p:sp>
          <p:nvSpPr>
            <p:cNvPr id="53" name="Стрелка: вверх 52">
              <a:extLst>
                <a:ext uri="{FF2B5EF4-FFF2-40B4-BE49-F238E27FC236}">
                  <a16:creationId xmlns:a16="http://schemas.microsoft.com/office/drawing/2014/main" id="{8F19A616-BB97-4383-9CDB-E1BC8C2D9C89}"/>
                </a:ext>
              </a:extLst>
            </p:cNvPr>
            <p:cNvSpPr/>
            <p:nvPr/>
          </p:nvSpPr>
          <p:spPr>
            <a:xfrm>
              <a:off x="6735359" y="1151561"/>
              <a:ext cx="307000" cy="1307177"/>
            </a:xfrm>
            <a:prstGeom prst="upArrow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ru-RU" sz="800" b="1" dirty="0">
                  <a:solidFill>
                    <a:schemeClr val="tx1"/>
                  </a:solidFill>
                </a:rPr>
                <a:t>экзотермический эффект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CA7D172-AAF8-45C3-A233-9CBDE2F210CC}"/>
                </a:ext>
              </a:extLst>
            </p:cNvPr>
            <p:cNvSpPr txBox="1"/>
            <p:nvPr/>
          </p:nvSpPr>
          <p:spPr>
            <a:xfrm>
              <a:off x="5145198" y="1112070"/>
              <a:ext cx="12109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/>
                <a:t>Плавление</a:t>
              </a:r>
            </a:p>
            <a:p>
              <a:r>
                <a:rPr lang="ru-RU" sz="1600" b="1" dirty="0"/>
                <a:t>7</a:t>
              </a:r>
              <a:r>
                <a:rPr lang="en-US" sz="1600" b="1" dirty="0"/>
                <a:t>9</a:t>
              </a:r>
              <a:r>
                <a:rPr lang="ru-RU" sz="1600" b="1" dirty="0"/>
                <a:t>0 – 850 К</a:t>
              </a:r>
            </a:p>
          </p:txBody>
        </p:sp>
        <p:cxnSp>
          <p:nvCxnSpPr>
            <p:cNvPr id="41" name="Прямая со стрелкой 40">
              <a:extLst>
                <a:ext uri="{FF2B5EF4-FFF2-40B4-BE49-F238E27FC236}">
                  <a16:creationId xmlns:a16="http://schemas.microsoft.com/office/drawing/2014/main" id="{A00C9D6E-EF7A-480B-9F5A-F694848A3F00}"/>
                </a:ext>
              </a:extLst>
            </p:cNvPr>
            <p:cNvCxnSpPr>
              <a:cxnSpLocks/>
              <a:stCxn id="40" idx="1"/>
            </p:cNvCxnSpPr>
            <p:nvPr/>
          </p:nvCxnSpPr>
          <p:spPr>
            <a:xfrm flipH="1">
              <a:off x="4726046" y="1404458"/>
              <a:ext cx="419152" cy="662933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DCCDE12-53A8-47A3-B66E-EFA61A09E688}"/>
                </a:ext>
              </a:extLst>
            </p:cNvPr>
            <p:cNvSpPr txBox="1"/>
            <p:nvPr/>
          </p:nvSpPr>
          <p:spPr>
            <a:xfrm>
              <a:off x="368636" y="5416053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</a:t>
              </a:r>
              <a:r>
                <a:rPr lang="en-US" sz="900" dirty="0"/>
                <a:t> Se</a:t>
              </a:r>
              <a:endParaRPr lang="ru-RU" sz="900" dirty="0"/>
            </a:p>
          </p:txBody>
        </p:sp>
        <p:cxnSp>
          <p:nvCxnSpPr>
            <p:cNvPr id="44" name="Прямая со стрелкой 43">
              <a:extLst>
                <a:ext uri="{FF2B5EF4-FFF2-40B4-BE49-F238E27FC236}">
                  <a16:creationId xmlns:a16="http://schemas.microsoft.com/office/drawing/2014/main" id="{0D672F98-12A7-4929-BC3C-B87EF3888A1C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V="1">
              <a:off x="885259" y="5334535"/>
              <a:ext cx="90128" cy="81518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21D0BE5-A6E9-43D1-A2C6-78A1A8F2799B}"/>
                </a:ext>
              </a:extLst>
            </p:cNvPr>
            <p:cNvSpPr txBox="1"/>
            <p:nvPr/>
          </p:nvSpPr>
          <p:spPr>
            <a:xfrm>
              <a:off x="659978" y="6294180"/>
              <a:ext cx="7419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Se</a:t>
              </a:r>
              <a:endParaRPr lang="ru-RU" sz="900" dirty="0"/>
            </a:p>
          </p:txBody>
        </p:sp>
        <p:cxnSp>
          <p:nvCxnSpPr>
            <p:cNvPr id="50" name="Прямая со стрелкой 49">
              <a:extLst>
                <a:ext uri="{FF2B5EF4-FFF2-40B4-BE49-F238E27FC236}">
                  <a16:creationId xmlns:a16="http://schemas.microsoft.com/office/drawing/2014/main" id="{2C043252-6D21-4C19-B6EC-C38252BA96C8}"/>
                </a:ext>
              </a:extLst>
            </p:cNvPr>
            <p:cNvCxnSpPr>
              <a:cxnSpLocks/>
              <a:stCxn id="49" idx="0"/>
            </p:cNvCxnSpPr>
            <p:nvPr/>
          </p:nvCxnSpPr>
          <p:spPr>
            <a:xfrm flipV="1">
              <a:off x="1030930" y="5694756"/>
              <a:ext cx="191119" cy="599424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81EE7D-D624-4712-A143-23318A8CEAF6}"/>
                </a:ext>
              </a:extLst>
            </p:cNvPr>
            <p:cNvSpPr txBox="1"/>
            <p:nvPr/>
          </p:nvSpPr>
          <p:spPr>
            <a:xfrm>
              <a:off x="2634619" y="5099277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cxnSp>
          <p:nvCxnSpPr>
            <p:cNvPr id="36" name="Прямая со стрелкой 35">
              <a:extLst>
                <a:ext uri="{FF2B5EF4-FFF2-40B4-BE49-F238E27FC236}">
                  <a16:creationId xmlns:a16="http://schemas.microsoft.com/office/drawing/2014/main" id="{419D6A75-F292-4A76-BDA5-7BA221530760}"/>
                </a:ext>
              </a:extLst>
            </p:cNvPr>
            <p:cNvCxnSpPr>
              <a:cxnSpLocks/>
              <a:stCxn id="35" idx="2"/>
            </p:cNvCxnSpPr>
            <p:nvPr/>
          </p:nvCxnSpPr>
          <p:spPr>
            <a:xfrm flipH="1">
              <a:off x="3081338" y="5330109"/>
              <a:ext cx="69904" cy="175341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A5D79C8-1C04-457D-A3AE-BB916FBA4720}"/>
                </a:ext>
              </a:extLst>
            </p:cNvPr>
            <p:cNvSpPr txBox="1"/>
            <p:nvPr/>
          </p:nvSpPr>
          <p:spPr>
            <a:xfrm>
              <a:off x="2846570" y="5921389"/>
              <a:ext cx="8681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427A071-B6E2-472D-8E71-A88BC1EAD8FD}"/>
                </a:ext>
              </a:extLst>
            </p:cNvPr>
            <p:cNvSpPr txBox="1"/>
            <p:nvPr/>
          </p:nvSpPr>
          <p:spPr>
            <a:xfrm>
              <a:off x="4730899" y="5346697"/>
              <a:ext cx="5953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cxnSp>
          <p:nvCxnSpPr>
            <p:cNvPr id="39" name="Прямая со стрелкой 38">
              <a:extLst>
                <a:ext uri="{FF2B5EF4-FFF2-40B4-BE49-F238E27FC236}">
                  <a16:creationId xmlns:a16="http://schemas.microsoft.com/office/drawing/2014/main" id="{EBB50FA1-A430-495D-B21B-5B141DFB2EF1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 flipH="1">
              <a:off x="5006519" y="5716029"/>
              <a:ext cx="22052" cy="574692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A8E0794-0E16-4E4F-89D2-9D623C0E8D85}"/>
                </a:ext>
              </a:extLst>
            </p:cNvPr>
            <p:cNvSpPr txBox="1"/>
            <p:nvPr/>
          </p:nvSpPr>
          <p:spPr>
            <a:xfrm>
              <a:off x="5042682" y="6223143"/>
              <a:ext cx="8234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sp>
          <p:nvSpPr>
            <p:cNvPr id="51" name="Прямоугольник 50">
              <a:extLst>
                <a:ext uri="{FF2B5EF4-FFF2-40B4-BE49-F238E27FC236}">
                  <a16:creationId xmlns:a16="http://schemas.microsoft.com/office/drawing/2014/main" id="{023A2662-74E1-4125-A759-41AD7EA9DB13}"/>
                </a:ext>
              </a:extLst>
            </p:cNvPr>
            <p:cNvSpPr/>
            <p:nvPr/>
          </p:nvSpPr>
          <p:spPr>
            <a:xfrm>
              <a:off x="4180027" y="1404458"/>
              <a:ext cx="807441" cy="3026563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2" name="Прямоугольник 51">
              <a:extLst>
                <a:ext uri="{FF2B5EF4-FFF2-40B4-BE49-F238E27FC236}">
                  <a16:creationId xmlns:a16="http://schemas.microsoft.com/office/drawing/2014/main" id="{2447693C-72C4-4721-8B1B-B8248172E5C5}"/>
                </a:ext>
              </a:extLst>
            </p:cNvPr>
            <p:cNvSpPr/>
            <p:nvPr/>
          </p:nvSpPr>
          <p:spPr>
            <a:xfrm>
              <a:off x="1500820" y="5077253"/>
              <a:ext cx="185151" cy="1779147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4" name="Прямоугольник 53">
              <a:extLst>
                <a:ext uri="{FF2B5EF4-FFF2-40B4-BE49-F238E27FC236}">
                  <a16:creationId xmlns:a16="http://schemas.microsoft.com/office/drawing/2014/main" id="{C598C44C-32E0-4C46-81AE-E7762BEA4E94}"/>
                </a:ext>
              </a:extLst>
            </p:cNvPr>
            <p:cNvSpPr/>
            <p:nvPr/>
          </p:nvSpPr>
          <p:spPr>
            <a:xfrm>
              <a:off x="3676675" y="5080292"/>
              <a:ext cx="169844" cy="1776108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5" name="Прямоугольник 54">
              <a:extLst>
                <a:ext uri="{FF2B5EF4-FFF2-40B4-BE49-F238E27FC236}">
                  <a16:creationId xmlns:a16="http://schemas.microsoft.com/office/drawing/2014/main" id="{BC441F24-EEC5-4417-9004-7624A936FC0D}"/>
                </a:ext>
              </a:extLst>
            </p:cNvPr>
            <p:cNvSpPr/>
            <p:nvPr/>
          </p:nvSpPr>
          <p:spPr>
            <a:xfrm>
              <a:off x="5799672" y="5085629"/>
              <a:ext cx="169844" cy="1777121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0719EB63-6E3E-4654-BD2B-F3A5A0B8049D}"/>
              </a:ext>
            </a:extLst>
          </p:cNvPr>
          <p:cNvCxnSpPr>
            <a:cxnSpLocks/>
            <a:stCxn id="43" idx="0"/>
          </p:cNvCxnSpPr>
          <p:nvPr/>
        </p:nvCxnSpPr>
        <p:spPr>
          <a:xfrm flipH="1" flipV="1">
            <a:off x="5150053" y="6106055"/>
            <a:ext cx="304341" cy="117088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 стрелкой 64">
            <a:extLst>
              <a:ext uri="{FF2B5EF4-FFF2-40B4-BE49-F238E27FC236}">
                <a16:creationId xmlns:a16="http://schemas.microsoft.com/office/drawing/2014/main" id="{88B58083-A176-45C0-9CEB-7E95574A1775}"/>
              </a:ext>
            </a:extLst>
          </p:cNvPr>
          <p:cNvCxnSpPr>
            <a:cxnSpLocks/>
            <a:stCxn id="37" idx="0"/>
          </p:cNvCxnSpPr>
          <p:nvPr/>
        </p:nvCxnSpPr>
        <p:spPr>
          <a:xfrm flipV="1">
            <a:off x="3280660" y="5505450"/>
            <a:ext cx="0" cy="415939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331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50857A-B71A-4E37-8E27-044C598B1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 РАСЧЕТА, ЭНЕРГИИ ГИББСА И ДСК СТЕКЛА ДЛЯ СИСТЕМЫ СОСТАВА: </a:t>
            </a:r>
            <a:r>
              <a:rPr lang="en-US" dirty="0"/>
              <a:t>Ge</a:t>
            </a:r>
            <a:r>
              <a:rPr lang="ru-RU" b="1" dirty="0"/>
              <a:t>30</a:t>
            </a:r>
            <a:r>
              <a:rPr lang="en-US" dirty="0"/>
              <a:t>Ga</a:t>
            </a:r>
            <a:r>
              <a:rPr lang="ru-RU" b="1" dirty="0"/>
              <a:t>10</a:t>
            </a:r>
            <a:r>
              <a:rPr lang="en-US" dirty="0"/>
              <a:t>Se</a:t>
            </a:r>
            <a:r>
              <a:rPr lang="en-US" b="1" dirty="0"/>
              <a:t>60</a:t>
            </a:r>
            <a:endParaRPr lang="ru-RU" dirty="0"/>
          </a:p>
        </p:txBody>
      </p:sp>
      <p:sp>
        <p:nvSpPr>
          <p:cNvPr id="63" name="Номер слайда 62">
            <a:extLst>
              <a:ext uri="{FF2B5EF4-FFF2-40B4-BE49-F238E27FC236}">
                <a16:creationId xmlns:a16="http://schemas.microsoft.com/office/drawing/2014/main" id="{1CBEC0F9-6CA2-4552-8705-253C15B2E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18522" y="6417255"/>
            <a:ext cx="2057400" cy="365125"/>
          </a:xfrm>
        </p:spPr>
        <p:txBody>
          <a:bodyPr/>
          <a:lstStyle/>
          <a:p>
            <a:fld id="{C9EB4E2A-F2F9-42E4-914F-48C9A8B5C503}" type="slidenum">
              <a:rPr lang="ru-RU" smtClean="0"/>
              <a:pPr/>
              <a:t>9</a:t>
            </a:fld>
            <a:endParaRPr lang="ru-RU" dirty="0"/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1BCD8CD3-BCD2-46CC-8BED-EC494373E3F1}"/>
              </a:ext>
            </a:extLst>
          </p:cNvPr>
          <p:cNvGrpSpPr/>
          <p:nvPr/>
        </p:nvGrpSpPr>
        <p:grpSpPr>
          <a:xfrm>
            <a:off x="-9524" y="987904"/>
            <a:ext cx="7042358" cy="5890520"/>
            <a:chOff x="1" y="987904"/>
            <a:chExt cx="7042358" cy="5890520"/>
          </a:xfrm>
        </p:grpSpPr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6211C181-C050-4D06-8053-E03E53489233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22380" y="4701517"/>
              <a:ext cx="2160000" cy="2160000"/>
            </a:xfrm>
            <a:prstGeom prst="rect">
              <a:avLst/>
            </a:prstGeom>
          </p:spPr>
        </p:pic>
        <p:pic>
          <p:nvPicPr>
            <p:cNvPr id="28" name="Рисунок 27">
              <a:extLst>
                <a:ext uri="{FF2B5EF4-FFF2-40B4-BE49-F238E27FC236}">
                  <a16:creationId xmlns:a16="http://schemas.microsoft.com/office/drawing/2014/main" id="{07FED589-1D8C-43D1-86B6-17DA53D5518E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2166041" y="4696400"/>
              <a:ext cx="2160000" cy="2160000"/>
            </a:xfrm>
            <a:prstGeom prst="rect">
              <a:avLst/>
            </a:prstGeom>
          </p:spPr>
        </p:pic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1C01DB2C-3CB6-430B-9CF9-BCD2DAB8E51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4326639" y="4701517"/>
              <a:ext cx="2071611" cy="2160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091AF18-ACDD-40A9-8D21-CFF8A0D1F7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t="1137" b="1137"/>
            <a:stretch/>
          </p:blipFill>
          <p:spPr>
            <a:xfrm>
              <a:off x="1" y="1163245"/>
              <a:ext cx="6992646" cy="3545488"/>
            </a:xfrm>
            <a:prstGeom prst="rect">
              <a:avLst/>
            </a:prstGeom>
          </p:spPr>
        </p:pic>
        <p:sp>
          <p:nvSpPr>
            <p:cNvPr id="53" name="Стрелка: вверх 52">
              <a:extLst>
                <a:ext uri="{FF2B5EF4-FFF2-40B4-BE49-F238E27FC236}">
                  <a16:creationId xmlns:a16="http://schemas.microsoft.com/office/drawing/2014/main" id="{8F19A616-BB97-4383-9CDB-E1BC8C2D9C89}"/>
                </a:ext>
              </a:extLst>
            </p:cNvPr>
            <p:cNvSpPr/>
            <p:nvPr/>
          </p:nvSpPr>
          <p:spPr>
            <a:xfrm>
              <a:off x="6735359" y="1151561"/>
              <a:ext cx="307000" cy="1307177"/>
            </a:xfrm>
            <a:prstGeom prst="upArrow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ru-RU" sz="800" b="1" dirty="0">
                  <a:solidFill>
                    <a:schemeClr val="tx1"/>
                  </a:solidFill>
                </a:rPr>
                <a:t>экзотермический эффект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CA7D172-AAF8-45C3-A233-9CBDE2F210CC}"/>
                </a:ext>
              </a:extLst>
            </p:cNvPr>
            <p:cNvSpPr txBox="1"/>
            <p:nvPr/>
          </p:nvSpPr>
          <p:spPr>
            <a:xfrm>
              <a:off x="3151316" y="987904"/>
              <a:ext cx="12109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/>
                <a:t>Плавление</a:t>
              </a:r>
            </a:p>
            <a:p>
              <a:r>
                <a:rPr lang="ru-RU" sz="1600" b="1" dirty="0"/>
                <a:t>7</a:t>
              </a:r>
              <a:r>
                <a:rPr lang="en-US" sz="1600" b="1" dirty="0"/>
                <a:t>9</a:t>
              </a:r>
              <a:r>
                <a:rPr lang="ru-RU" sz="1600" b="1" dirty="0"/>
                <a:t>0 – </a:t>
              </a:r>
              <a:r>
                <a:rPr lang="en-US" sz="1600" b="1" dirty="0"/>
                <a:t>940 </a:t>
              </a:r>
              <a:r>
                <a:rPr lang="ru-RU" sz="1600" b="1" dirty="0"/>
                <a:t>К</a:t>
              </a:r>
            </a:p>
          </p:txBody>
        </p:sp>
        <p:cxnSp>
          <p:nvCxnSpPr>
            <p:cNvPr id="41" name="Прямая со стрелкой 40">
              <a:extLst>
                <a:ext uri="{FF2B5EF4-FFF2-40B4-BE49-F238E27FC236}">
                  <a16:creationId xmlns:a16="http://schemas.microsoft.com/office/drawing/2014/main" id="{A00C9D6E-EF7A-480B-9F5A-F694848A3F00}"/>
                </a:ext>
              </a:extLst>
            </p:cNvPr>
            <p:cNvCxnSpPr>
              <a:cxnSpLocks/>
              <a:stCxn id="40" idx="3"/>
            </p:cNvCxnSpPr>
            <p:nvPr/>
          </p:nvCxnSpPr>
          <p:spPr>
            <a:xfrm>
              <a:off x="4362278" y="1280292"/>
              <a:ext cx="543097" cy="523219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DCCDE12-53A8-47A3-B66E-EFA61A09E688}"/>
                </a:ext>
              </a:extLst>
            </p:cNvPr>
            <p:cNvSpPr txBox="1"/>
            <p:nvPr/>
          </p:nvSpPr>
          <p:spPr>
            <a:xfrm>
              <a:off x="461944" y="5114449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</a:t>
              </a:r>
              <a:r>
                <a:rPr lang="en-US" sz="900" dirty="0"/>
                <a:t> Se</a:t>
              </a:r>
              <a:endParaRPr lang="ru-RU" sz="900" dirty="0"/>
            </a:p>
          </p:txBody>
        </p:sp>
        <p:cxnSp>
          <p:nvCxnSpPr>
            <p:cNvPr id="44" name="Прямая со стрелкой 43">
              <a:extLst>
                <a:ext uri="{FF2B5EF4-FFF2-40B4-BE49-F238E27FC236}">
                  <a16:creationId xmlns:a16="http://schemas.microsoft.com/office/drawing/2014/main" id="{0D672F98-12A7-4929-BC3C-B87EF3888A1C}"/>
                </a:ext>
              </a:extLst>
            </p:cNvPr>
            <p:cNvCxnSpPr>
              <a:cxnSpLocks/>
            </p:cNvCxnSpPr>
            <p:nvPr/>
          </p:nvCxnSpPr>
          <p:spPr>
            <a:xfrm>
              <a:off x="950227" y="5354285"/>
              <a:ext cx="353762" cy="5057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21D0BE5-A6E9-43D1-A2C6-78A1A8F2799B}"/>
                </a:ext>
              </a:extLst>
            </p:cNvPr>
            <p:cNvSpPr txBox="1"/>
            <p:nvPr/>
          </p:nvSpPr>
          <p:spPr>
            <a:xfrm>
              <a:off x="829741" y="6269826"/>
              <a:ext cx="7419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Se</a:t>
              </a:r>
              <a:endParaRPr lang="ru-RU" sz="900" dirty="0"/>
            </a:p>
          </p:txBody>
        </p:sp>
        <p:cxnSp>
          <p:nvCxnSpPr>
            <p:cNvPr id="50" name="Прямая со стрелкой 49">
              <a:extLst>
                <a:ext uri="{FF2B5EF4-FFF2-40B4-BE49-F238E27FC236}">
                  <a16:creationId xmlns:a16="http://schemas.microsoft.com/office/drawing/2014/main" id="{2C043252-6D21-4C19-B6EC-C38252BA96C8}"/>
                </a:ext>
              </a:extLst>
            </p:cNvPr>
            <p:cNvCxnSpPr>
              <a:cxnSpLocks/>
              <a:stCxn id="49" idx="0"/>
            </p:cNvCxnSpPr>
            <p:nvPr/>
          </p:nvCxnSpPr>
          <p:spPr>
            <a:xfrm flipV="1">
              <a:off x="1200693" y="5897035"/>
              <a:ext cx="327097" cy="372791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81EE7D-D624-4712-A143-23318A8CEAF6}"/>
                </a:ext>
              </a:extLst>
            </p:cNvPr>
            <p:cNvSpPr txBox="1"/>
            <p:nvPr/>
          </p:nvSpPr>
          <p:spPr>
            <a:xfrm>
              <a:off x="3017907" y="5147435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cxnSp>
          <p:nvCxnSpPr>
            <p:cNvPr id="36" name="Прямая со стрелкой 35">
              <a:extLst>
                <a:ext uri="{FF2B5EF4-FFF2-40B4-BE49-F238E27FC236}">
                  <a16:creationId xmlns:a16="http://schemas.microsoft.com/office/drawing/2014/main" id="{419D6A75-F292-4A76-BDA5-7BA221530760}"/>
                </a:ext>
              </a:extLst>
            </p:cNvPr>
            <p:cNvCxnSpPr>
              <a:cxnSpLocks/>
              <a:stCxn id="35" idx="2"/>
            </p:cNvCxnSpPr>
            <p:nvPr/>
          </p:nvCxnSpPr>
          <p:spPr>
            <a:xfrm flipH="1">
              <a:off x="3464626" y="5378267"/>
              <a:ext cx="69904" cy="175341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A5D79C8-1C04-457D-A3AE-BB916FBA4720}"/>
                </a:ext>
              </a:extLst>
            </p:cNvPr>
            <p:cNvSpPr txBox="1"/>
            <p:nvPr/>
          </p:nvSpPr>
          <p:spPr>
            <a:xfrm>
              <a:off x="3160613" y="6085160"/>
              <a:ext cx="8681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427A071-B6E2-472D-8E71-A88BC1EAD8FD}"/>
                </a:ext>
              </a:extLst>
            </p:cNvPr>
            <p:cNvSpPr txBox="1"/>
            <p:nvPr/>
          </p:nvSpPr>
          <p:spPr>
            <a:xfrm>
              <a:off x="4806770" y="5368942"/>
              <a:ext cx="5953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cxnSp>
          <p:nvCxnSpPr>
            <p:cNvPr id="39" name="Прямая со стрелкой 38">
              <a:extLst>
                <a:ext uri="{FF2B5EF4-FFF2-40B4-BE49-F238E27FC236}">
                  <a16:creationId xmlns:a16="http://schemas.microsoft.com/office/drawing/2014/main" id="{EBB50FA1-A430-495D-B21B-5B141DFB2EF1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 flipH="1">
              <a:off x="5082390" y="5738274"/>
              <a:ext cx="22052" cy="574692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A8E0794-0E16-4E4F-89D2-9D623C0E8D85}"/>
                </a:ext>
              </a:extLst>
            </p:cNvPr>
            <p:cNvSpPr txBox="1"/>
            <p:nvPr/>
          </p:nvSpPr>
          <p:spPr>
            <a:xfrm>
              <a:off x="5122867" y="6377246"/>
              <a:ext cx="8234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sp>
          <p:nvSpPr>
            <p:cNvPr id="51" name="Прямоугольник 50">
              <a:extLst>
                <a:ext uri="{FF2B5EF4-FFF2-40B4-BE49-F238E27FC236}">
                  <a16:creationId xmlns:a16="http://schemas.microsoft.com/office/drawing/2014/main" id="{023A2662-74E1-4125-A759-41AD7EA9DB13}"/>
                </a:ext>
              </a:extLst>
            </p:cNvPr>
            <p:cNvSpPr/>
            <p:nvPr/>
          </p:nvSpPr>
          <p:spPr>
            <a:xfrm>
              <a:off x="4362278" y="1419289"/>
              <a:ext cx="1437394" cy="3026563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2" name="Прямоугольник 51">
              <a:extLst>
                <a:ext uri="{FF2B5EF4-FFF2-40B4-BE49-F238E27FC236}">
                  <a16:creationId xmlns:a16="http://schemas.microsoft.com/office/drawing/2014/main" id="{2447693C-72C4-4721-8B1B-B8248172E5C5}"/>
                </a:ext>
              </a:extLst>
            </p:cNvPr>
            <p:cNvSpPr/>
            <p:nvPr/>
          </p:nvSpPr>
          <p:spPr>
            <a:xfrm>
              <a:off x="1777418" y="5099277"/>
              <a:ext cx="296249" cy="1779147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4" name="Прямоугольник 53">
              <a:extLst>
                <a:ext uri="{FF2B5EF4-FFF2-40B4-BE49-F238E27FC236}">
                  <a16:creationId xmlns:a16="http://schemas.microsoft.com/office/drawing/2014/main" id="{C598C44C-32E0-4C46-81AE-E7762BEA4E94}"/>
                </a:ext>
              </a:extLst>
            </p:cNvPr>
            <p:cNvSpPr/>
            <p:nvPr/>
          </p:nvSpPr>
          <p:spPr>
            <a:xfrm>
              <a:off x="3920080" y="5086642"/>
              <a:ext cx="315337" cy="1776108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5" name="Прямоугольник 54">
              <a:extLst>
                <a:ext uri="{FF2B5EF4-FFF2-40B4-BE49-F238E27FC236}">
                  <a16:creationId xmlns:a16="http://schemas.microsoft.com/office/drawing/2014/main" id="{BC441F24-EEC5-4417-9004-7624A936FC0D}"/>
                </a:ext>
              </a:extLst>
            </p:cNvPr>
            <p:cNvSpPr/>
            <p:nvPr/>
          </p:nvSpPr>
          <p:spPr>
            <a:xfrm>
              <a:off x="5989456" y="5080879"/>
              <a:ext cx="315336" cy="1777121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0719EB63-6E3E-4654-BD2B-F3A5A0B8049D}"/>
              </a:ext>
            </a:extLst>
          </p:cNvPr>
          <p:cNvCxnSpPr>
            <a:cxnSpLocks/>
            <a:stCxn id="43" idx="0"/>
          </p:cNvCxnSpPr>
          <p:nvPr/>
        </p:nvCxnSpPr>
        <p:spPr>
          <a:xfrm flipH="1" flipV="1">
            <a:off x="5220713" y="6260158"/>
            <a:ext cx="304341" cy="117088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 стрелкой 64">
            <a:extLst>
              <a:ext uri="{FF2B5EF4-FFF2-40B4-BE49-F238E27FC236}">
                <a16:creationId xmlns:a16="http://schemas.microsoft.com/office/drawing/2014/main" id="{88B58083-A176-45C0-9CEB-7E95574A1775}"/>
              </a:ext>
            </a:extLst>
          </p:cNvPr>
          <p:cNvCxnSpPr>
            <a:cxnSpLocks/>
            <a:stCxn id="37" idx="0"/>
          </p:cNvCxnSpPr>
          <p:nvPr/>
        </p:nvCxnSpPr>
        <p:spPr>
          <a:xfrm flipV="1">
            <a:off x="3585178" y="5669221"/>
            <a:ext cx="0" cy="415939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853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2080</TotalTime>
  <Words>541</Words>
  <Application>Microsoft Office PowerPoint</Application>
  <PresentationFormat>Экран (4:3)</PresentationFormat>
  <Paragraphs>126</Paragraphs>
  <Slides>11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Wingdings</vt:lpstr>
      <vt:lpstr>Office Theme</vt:lpstr>
      <vt:lpstr>Презентация PowerPoint</vt:lpstr>
      <vt:lpstr>ВСТУПЛЕНИЕ</vt:lpstr>
      <vt:lpstr>ТЕОРЕТИЧЕСКАЯ ЧАСТЬ</vt:lpstr>
      <vt:lpstr>Фазовые диаграммы систем Ge-Se, Ge-Ga, Ga-Se</vt:lpstr>
      <vt:lpstr>РЕЗУЛЬТАТ РАСЧЕТА И ДСК СТЕКЛА ДЛЯ СИСТЕМЫ СОСТАВА: Ge20Ga20Se60</vt:lpstr>
      <vt:lpstr>РЕЗУЛЬТАТ РАСЧЕТА ЭНЕРГИИ ГИББСА ХИМИЧЕСКИХ КОМПОНЕНТОВ И ИХ СОЕДИНЕНИЙ</vt:lpstr>
      <vt:lpstr>РЕЗУЛЬТАТ РАСЧЕТА, ЭНЕРГИИ ГИББСА И ДСК СТЕКЛА ДЛЯ СИСТЕМЫ СОСТАВА: Ge20Ga20Se60</vt:lpstr>
      <vt:lpstr>РЕЗУЛЬТАТ РАСЧЕТА, ЭНЕРГИИ ГИББСА И ДСК СТЕКЛА ДЛЯ СИСТЕМЫ СОСТАВА: Ge15Ga25Se60</vt:lpstr>
      <vt:lpstr>РЕЗУЛЬТАТ РАСЧЕТА, ЭНЕРГИИ ГИББСА И ДСК СТЕКЛА ДЛЯ СИСТЕМЫ СОСТАВА: Ge30Ga10Se60</vt:lpstr>
      <vt:lpstr>Выводы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Илья</dc:creator>
  <cp:lastModifiedBy>IlIa</cp:lastModifiedBy>
  <cp:revision>196</cp:revision>
  <dcterms:created xsi:type="dcterms:W3CDTF">2021-03-22T16:23:39Z</dcterms:created>
  <dcterms:modified xsi:type="dcterms:W3CDTF">2021-04-18T16:57:42Z</dcterms:modified>
</cp:coreProperties>
</file>

<file path=docProps/thumbnail.jpeg>
</file>